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8" r:id="rId2"/>
    <p:sldId id="313" r:id="rId3"/>
    <p:sldId id="318" r:id="rId4"/>
    <p:sldId id="321" r:id="rId5"/>
    <p:sldId id="325" r:id="rId6"/>
    <p:sldId id="327" r:id="rId7"/>
    <p:sldId id="378" r:id="rId8"/>
    <p:sldId id="375" r:id="rId9"/>
    <p:sldId id="353" r:id="rId10"/>
    <p:sldId id="354" r:id="rId11"/>
    <p:sldId id="338" r:id="rId12"/>
    <p:sldId id="363" r:id="rId13"/>
    <p:sldId id="355" r:id="rId14"/>
    <p:sldId id="356" r:id="rId15"/>
    <p:sldId id="357" r:id="rId16"/>
    <p:sldId id="260" r:id="rId17"/>
    <p:sldId id="359" r:id="rId18"/>
    <p:sldId id="259" r:id="rId19"/>
    <p:sldId id="364" r:id="rId20"/>
    <p:sldId id="365" r:id="rId21"/>
    <p:sldId id="366" r:id="rId22"/>
    <p:sldId id="376" r:id="rId23"/>
    <p:sldId id="371" r:id="rId24"/>
    <p:sldId id="372" r:id="rId25"/>
    <p:sldId id="358" r:id="rId26"/>
    <p:sldId id="340" r:id="rId27"/>
    <p:sldId id="345" r:id="rId28"/>
    <p:sldId id="346" r:id="rId29"/>
    <p:sldId id="347" r:id="rId30"/>
    <p:sldId id="360" r:id="rId31"/>
    <p:sldId id="266" r:id="rId32"/>
    <p:sldId id="342" r:id="rId33"/>
    <p:sldId id="267" r:id="rId34"/>
    <p:sldId id="348" r:id="rId35"/>
    <p:sldId id="349" r:id="rId36"/>
    <p:sldId id="271" r:id="rId37"/>
    <p:sldId id="277" r:id="rId38"/>
    <p:sldId id="373" r:id="rId39"/>
    <p:sldId id="296" r:id="rId40"/>
    <p:sldId id="383" r:id="rId41"/>
    <p:sldId id="297" r:id="rId42"/>
    <p:sldId id="301" r:id="rId43"/>
    <p:sldId id="367" r:id="rId44"/>
    <p:sldId id="368" r:id="rId45"/>
    <p:sldId id="379" r:id="rId46"/>
    <p:sldId id="380" r:id="rId47"/>
    <p:sldId id="381" r:id="rId48"/>
    <p:sldId id="382" r:id="rId49"/>
    <p:sldId id="384" r:id="rId50"/>
    <p:sldId id="307" r:id="rId51"/>
    <p:sldId id="308" r:id="rId52"/>
    <p:sldId id="310"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19" autoAdjust="0"/>
  </p:normalViewPr>
  <p:slideViewPr>
    <p:cSldViewPr snapToGrid="0" snapToObjects="1">
      <p:cViewPr varScale="1">
        <p:scale>
          <a:sx n="102" d="100"/>
          <a:sy n="102" d="100"/>
        </p:scale>
        <p:origin x="-146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A1EFB0-35AE-404C-8FA2-A36B9FBFB2FE}" type="datetimeFigureOut">
              <a:rPr lang="en-US" smtClean="0"/>
              <a:pPr/>
              <a:t>4/16/15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F815B-8224-3E49-BEE5-A4F9988B2ECF}" type="slidenum">
              <a:rPr lang="en-US" smtClean="0"/>
              <a:pPr/>
              <a:t>‹#›</a:t>
            </a:fld>
            <a:endParaRPr lang="en-US"/>
          </a:p>
        </p:txBody>
      </p:sp>
    </p:spTree>
    <p:extLst>
      <p:ext uri="{BB962C8B-B14F-4D97-AF65-F5344CB8AC3E}">
        <p14:creationId xmlns:p14="http://schemas.microsoft.com/office/powerpoint/2010/main" val="14762582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ceholder 2"/>
          <p:cNvSpPr>
            <a:spLocks noGrp="1" noRot="1" noChangeAspect="1" noChangeArrowheads="1" noTextEdit="1"/>
          </p:cNvSpPr>
          <p:nvPr>
            <p:ph type="sldImg"/>
          </p:nvPr>
        </p:nvSpPr>
        <p:spPr>
          <a:ln/>
        </p:spPr>
      </p:sp>
      <p:sp>
        <p:nvSpPr>
          <p:cNvPr id="72707"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Placeholder 2"/>
          <p:cNvSpPr>
            <a:spLocks noGrp="1" noRot="1" noChangeAspect="1" noChangeArrowheads="1" noTextEdit="1"/>
          </p:cNvSpPr>
          <p:nvPr>
            <p:ph type="sldImg"/>
          </p:nvPr>
        </p:nvSpPr>
        <p:spPr>
          <a:ln/>
        </p:spPr>
      </p:sp>
      <p:sp>
        <p:nvSpPr>
          <p:cNvPr id="9523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Placeholder 2"/>
          <p:cNvSpPr>
            <a:spLocks noGrp="1" noRot="1" noChangeAspect="1" noChangeArrowheads="1" noTextEdit="1"/>
          </p:cNvSpPr>
          <p:nvPr>
            <p:ph type="sldImg"/>
          </p:nvPr>
        </p:nvSpPr>
        <p:spPr>
          <a:ln/>
        </p:spPr>
      </p:sp>
      <p:sp>
        <p:nvSpPr>
          <p:cNvPr id="9523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Placeholder 2"/>
          <p:cNvSpPr>
            <a:spLocks noGrp="1" noRot="1" noChangeAspect="1" noChangeArrowheads="1" noTextEdit="1"/>
          </p:cNvSpPr>
          <p:nvPr>
            <p:ph type="sldImg"/>
          </p:nvPr>
        </p:nvSpPr>
        <p:spPr>
          <a:ln/>
        </p:spPr>
      </p:sp>
      <p:sp>
        <p:nvSpPr>
          <p:cNvPr id="138243" name="Placeholder 3"/>
          <p:cNvSpPr>
            <a:spLocks noGrp="1" noChangeArrowheads="1"/>
          </p:cNvSpPr>
          <p:nvPr>
            <p:ph type="body" idx="1"/>
          </p:nvPr>
        </p:nvSpPr>
        <p:spPr/>
        <p:txBody>
          <a:bodyPr/>
          <a:lstStyle/>
          <a:p>
            <a:r>
              <a:rPr lang="en-US" dirty="0" smtClean="0"/>
              <a:t>NO</a:t>
            </a:r>
            <a:r>
              <a:rPr lang="en-US" baseline="0" dirty="0" smtClean="0"/>
              <a:t> ANTIBIOTIC CLEARLY BETTER.  ONE STUDY SUGGESTS VANCOMYCIN BETTER FOR SEVERE DISEASE FOR INITIAL CURE.  CONCERNS ABOUT INDUCING VRE WHEN USING VANC VERSUS METRONIDAZOLE ARE NOT FOUNDED.   FIDAXOMICIN DOES NOT HAVE CLEAR ROLE.  RECURRENCE LOWER OVERALL, BUT INITIAL CURE NOT BETTER.   EXPENSIVE.  STILL FINDING WORKABLE ROLE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Placeholder 2"/>
          <p:cNvSpPr>
            <a:spLocks noGrp="1" noRot="1" noChangeAspect="1" noChangeArrowheads="1" noTextEdit="1"/>
          </p:cNvSpPr>
          <p:nvPr>
            <p:ph type="sldImg"/>
          </p:nvPr>
        </p:nvSpPr>
        <p:spPr>
          <a:ln/>
        </p:spPr>
      </p:sp>
      <p:sp>
        <p:nvSpPr>
          <p:cNvPr id="138243" name="Placeholder 3"/>
          <p:cNvSpPr>
            <a:spLocks noGrp="1" noChangeArrowheads="1"/>
          </p:cNvSpPr>
          <p:nvPr>
            <p:ph type="body" idx="1"/>
          </p:nvPr>
        </p:nvSpPr>
        <p:spPr/>
        <p:txBody>
          <a:bodyPr/>
          <a:lstStyle/>
          <a:p>
            <a:r>
              <a:rPr lang="en-US" dirty="0" smtClean="0"/>
              <a:t>NO</a:t>
            </a:r>
            <a:r>
              <a:rPr lang="en-US" baseline="0" dirty="0" smtClean="0"/>
              <a:t> ANTIBIOTIC CLEARLY BETTER.  ONE STUDY SUGGESTS VANCOMYCIN BETTER FOR SEVERE DISEASE FOR INITIAL CURE.  CONCERNS ABOUT INDUCING VRE WHEN USING VANC VERSUS METRONIDAZOLE ARE NOT FOUNDED.   FIDAXOMICIN DOES NOT HAVE CLEAR ROLE.  RECURRENCE LOWER OVERALL, BUT INITIAL CURE NOT BETTER.   EXPENSIVE.  STILL FINDING WORKABLE ROLE</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Placeholder 2"/>
          <p:cNvSpPr>
            <a:spLocks noGrp="1" noRot="1" noChangeAspect="1" noChangeArrowheads="1" noTextEdit="1"/>
          </p:cNvSpPr>
          <p:nvPr>
            <p:ph type="sldImg"/>
          </p:nvPr>
        </p:nvSpPr>
        <p:spPr>
          <a:ln/>
        </p:spPr>
      </p:sp>
      <p:sp>
        <p:nvSpPr>
          <p:cNvPr id="114691" name="Placeholder 3"/>
          <p:cNvSpPr>
            <a:spLocks noGrp="1" noChangeArrowheads="1"/>
          </p:cNvSpPr>
          <p:nvPr>
            <p:ph type="body" idx="1"/>
          </p:nvPr>
        </p:nvSpPr>
        <p:spPr/>
        <p:txBody>
          <a:bodyPr/>
          <a:lstStyle/>
          <a:p>
            <a:r>
              <a:rPr lang="en-US" dirty="0" smtClean="0"/>
              <a:t>NEW MEDICAL REGIMENS.</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Placeholder 2"/>
          <p:cNvSpPr>
            <a:spLocks noGrp="1" noRot="1" noChangeAspect="1" noChangeArrowheads="1" noTextEdit="1"/>
          </p:cNvSpPr>
          <p:nvPr>
            <p:ph type="sldImg"/>
          </p:nvPr>
        </p:nvSpPr>
        <p:spPr>
          <a:ln/>
        </p:spPr>
      </p:sp>
      <p:sp>
        <p:nvSpPr>
          <p:cNvPr id="114691" name="Placeholder 3"/>
          <p:cNvSpPr>
            <a:spLocks noGrp="1" noChangeArrowheads="1"/>
          </p:cNvSpPr>
          <p:nvPr>
            <p:ph type="body" idx="1"/>
          </p:nvPr>
        </p:nvSpPr>
        <p:spPr/>
        <p:txBody>
          <a:bodyPr/>
          <a:lstStyle/>
          <a:p>
            <a:r>
              <a:rPr lang="en-US" dirty="0" smtClean="0"/>
              <a:t>NEW MEDICAL REGIMENS.</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Placeholder 2"/>
          <p:cNvSpPr>
            <a:spLocks noGrp="1" noRot="1" noChangeAspect="1" noChangeArrowheads="1" noTextEdit="1"/>
          </p:cNvSpPr>
          <p:nvPr>
            <p:ph type="sldImg"/>
          </p:nvPr>
        </p:nvSpPr>
        <p:spPr>
          <a:ln/>
        </p:spPr>
      </p:sp>
      <p:sp>
        <p:nvSpPr>
          <p:cNvPr id="9523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Placeholder 2"/>
          <p:cNvSpPr>
            <a:spLocks noGrp="1" noRot="1" noChangeAspect="1" noChangeArrowheads="1" noTextEdit="1"/>
          </p:cNvSpPr>
          <p:nvPr>
            <p:ph type="sldImg"/>
          </p:nvPr>
        </p:nvSpPr>
        <p:spPr>
          <a:ln/>
        </p:spPr>
      </p:sp>
      <p:sp>
        <p:nvSpPr>
          <p:cNvPr id="116739"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Placeholder 2"/>
          <p:cNvSpPr>
            <a:spLocks noGrp="1" noRot="1" noChangeAspect="1" noChangeArrowheads="1" noTextEdit="1"/>
          </p:cNvSpPr>
          <p:nvPr>
            <p:ph type="sldImg"/>
          </p:nvPr>
        </p:nvSpPr>
        <p:spPr>
          <a:ln/>
        </p:spPr>
      </p:sp>
      <p:sp>
        <p:nvSpPr>
          <p:cNvPr id="144387"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Placeholder 2"/>
          <p:cNvSpPr>
            <a:spLocks noGrp="1" noRot="1" noChangeAspect="1" noChangeArrowheads="1" noTextEdit="1"/>
          </p:cNvSpPr>
          <p:nvPr>
            <p:ph type="sldImg"/>
          </p:nvPr>
        </p:nvSpPr>
        <p:spPr>
          <a:ln/>
        </p:spPr>
      </p:sp>
      <p:sp>
        <p:nvSpPr>
          <p:cNvPr id="14848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ceholder 2"/>
          <p:cNvSpPr>
            <a:spLocks noGrp="1" noRot="1" noChangeAspect="1" noChangeArrowheads="1" noTextEdit="1"/>
          </p:cNvSpPr>
          <p:nvPr>
            <p:ph type="sldImg"/>
          </p:nvPr>
        </p:nvSpPr>
        <p:spPr>
          <a:ln/>
        </p:spPr>
      </p:sp>
      <p:sp>
        <p:nvSpPr>
          <p:cNvPr id="7475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Placeholder 2"/>
          <p:cNvSpPr>
            <a:spLocks noGrp="1" noRot="1" noChangeAspect="1" noChangeArrowheads="1" noTextEdit="1"/>
          </p:cNvSpPr>
          <p:nvPr>
            <p:ph type="sldImg"/>
          </p:nvPr>
        </p:nvSpPr>
        <p:spPr>
          <a:ln/>
        </p:spPr>
      </p:sp>
      <p:sp>
        <p:nvSpPr>
          <p:cNvPr id="152579"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Placeholder 2"/>
          <p:cNvSpPr>
            <a:spLocks noGrp="1" noRot="1" noChangeAspect="1" noChangeArrowheads="1" noTextEdit="1"/>
          </p:cNvSpPr>
          <p:nvPr>
            <p:ph type="sldImg"/>
          </p:nvPr>
        </p:nvSpPr>
        <p:spPr>
          <a:ln/>
        </p:spPr>
      </p:sp>
      <p:sp>
        <p:nvSpPr>
          <p:cNvPr id="9523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Placeholder 2"/>
          <p:cNvSpPr>
            <a:spLocks noGrp="1" noRot="1" noChangeAspect="1" noChangeArrowheads="1" noTextEdit="1"/>
          </p:cNvSpPr>
          <p:nvPr>
            <p:ph type="sldImg"/>
          </p:nvPr>
        </p:nvSpPr>
        <p:spPr>
          <a:ln/>
        </p:spPr>
      </p:sp>
      <p:sp>
        <p:nvSpPr>
          <p:cNvPr id="15053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Placeholder 2"/>
          <p:cNvSpPr>
            <a:spLocks noGrp="1" noRot="1" noChangeAspect="1" noChangeArrowheads="1" noTextEdit="1"/>
          </p:cNvSpPr>
          <p:nvPr>
            <p:ph type="sldImg"/>
          </p:nvPr>
        </p:nvSpPr>
        <p:spPr>
          <a:ln/>
        </p:spPr>
      </p:sp>
      <p:sp>
        <p:nvSpPr>
          <p:cNvPr id="118787"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Placeholder 2"/>
          <p:cNvSpPr>
            <a:spLocks noGrp="1" noRot="1" noChangeAspect="1" noChangeArrowheads="1" noTextEdit="1"/>
          </p:cNvSpPr>
          <p:nvPr>
            <p:ph type="sldImg"/>
          </p:nvPr>
        </p:nvSpPr>
        <p:spPr>
          <a:ln/>
        </p:spPr>
      </p:sp>
      <p:sp>
        <p:nvSpPr>
          <p:cNvPr id="183299" name="Placeholder 3"/>
          <p:cNvSpPr>
            <a:spLocks noGrp="1" noChangeArrowheads="1"/>
          </p:cNvSpPr>
          <p:nvPr>
            <p:ph type="body" idx="1"/>
          </p:nvPr>
        </p:nvSpPr>
        <p:spPr/>
        <p:txBody>
          <a:bodyPr/>
          <a:lstStyle/>
          <a:p>
            <a:r>
              <a:rPr lang="en-US" dirty="0" smtClean="0"/>
              <a:t>INDICATIONS FOR SURGICAL MANAGEMENT</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Placeholder 2"/>
          <p:cNvSpPr>
            <a:spLocks noGrp="1" noRot="1" noChangeAspect="1" noChangeArrowheads="1" noTextEdit="1"/>
          </p:cNvSpPr>
          <p:nvPr>
            <p:ph type="sldImg"/>
          </p:nvPr>
        </p:nvSpPr>
        <p:spPr>
          <a:ln/>
        </p:spPr>
      </p:sp>
      <p:sp>
        <p:nvSpPr>
          <p:cNvPr id="9933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Placeholder 2"/>
          <p:cNvSpPr>
            <a:spLocks noGrp="1" noRot="1" noChangeAspect="1" noChangeArrowheads="1" noTextEdit="1"/>
          </p:cNvSpPr>
          <p:nvPr>
            <p:ph type="sldImg"/>
          </p:nvPr>
        </p:nvSpPr>
        <p:spPr>
          <a:ln/>
        </p:spPr>
      </p:sp>
      <p:sp>
        <p:nvSpPr>
          <p:cNvPr id="11981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Placeholder 2"/>
          <p:cNvSpPr>
            <a:spLocks noGrp="1" noRot="1" noChangeAspect="1" noChangeArrowheads="1" noTextEdit="1"/>
          </p:cNvSpPr>
          <p:nvPr>
            <p:ph type="sldImg"/>
          </p:nvPr>
        </p:nvSpPr>
        <p:spPr>
          <a:ln/>
        </p:spPr>
      </p:sp>
      <p:sp>
        <p:nvSpPr>
          <p:cNvPr id="12493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Placeholder 2"/>
          <p:cNvSpPr>
            <a:spLocks noGrp="1" noRot="1" noChangeAspect="1" noChangeArrowheads="1" noTextEdit="1"/>
          </p:cNvSpPr>
          <p:nvPr>
            <p:ph type="sldImg"/>
          </p:nvPr>
        </p:nvSpPr>
        <p:spPr>
          <a:ln/>
        </p:spPr>
      </p:sp>
      <p:sp>
        <p:nvSpPr>
          <p:cNvPr id="10957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Placeholder 2"/>
          <p:cNvSpPr>
            <a:spLocks noGrp="1" noRot="1" noChangeAspect="1" noChangeArrowheads="1" noTextEdit="1"/>
          </p:cNvSpPr>
          <p:nvPr>
            <p:ph type="sldImg"/>
          </p:nvPr>
        </p:nvSpPr>
        <p:spPr>
          <a:ln/>
        </p:spPr>
      </p:sp>
      <p:sp>
        <p:nvSpPr>
          <p:cNvPr id="10957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Placeholder 2"/>
          <p:cNvSpPr>
            <a:spLocks noGrp="1" noRot="1" noChangeAspect="1" noChangeArrowheads="1" noTextEdit="1"/>
          </p:cNvSpPr>
          <p:nvPr>
            <p:ph type="sldImg"/>
          </p:nvPr>
        </p:nvSpPr>
        <p:spPr>
          <a:ln/>
        </p:spPr>
      </p:sp>
      <p:sp>
        <p:nvSpPr>
          <p:cNvPr id="8192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Placeholder 2"/>
          <p:cNvSpPr>
            <a:spLocks noGrp="1" noRot="1" noChangeAspect="1" noChangeArrowheads="1" noTextEdit="1"/>
          </p:cNvSpPr>
          <p:nvPr>
            <p:ph type="sldImg"/>
          </p:nvPr>
        </p:nvSpPr>
        <p:spPr>
          <a:ln/>
        </p:spPr>
      </p:sp>
      <p:sp>
        <p:nvSpPr>
          <p:cNvPr id="10957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Placeholder 2"/>
          <p:cNvSpPr>
            <a:spLocks noGrp="1" noRot="1" noChangeAspect="1" noChangeArrowheads="1" noTextEdit="1"/>
          </p:cNvSpPr>
          <p:nvPr>
            <p:ph type="sldImg"/>
          </p:nvPr>
        </p:nvSpPr>
        <p:spPr>
          <a:ln/>
        </p:spPr>
      </p:sp>
      <p:sp>
        <p:nvSpPr>
          <p:cNvPr id="10957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Placeholder 2"/>
          <p:cNvSpPr>
            <a:spLocks noGrp="1" noRot="1" noChangeAspect="1" noChangeArrowheads="1" noTextEdit="1"/>
          </p:cNvSpPr>
          <p:nvPr>
            <p:ph type="sldImg"/>
          </p:nvPr>
        </p:nvSpPr>
        <p:spPr>
          <a:ln/>
        </p:spPr>
      </p:sp>
      <p:sp>
        <p:nvSpPr>
          <p:cNvPr id="103427" name="Placeholder 3"/>
          <p:cNvSpPr>
            <a:spLocks noGrp="1" noChangeArrowheads="1"/>
          </p:cNvSpPr>
          <p:nvPr>
            <p:ph type="body" idx="1"/>
          </p:nvPr>
        </p:nvSpPr>
        <p:spPr/>
        <p:txBody>
          <a:bodyPr/>
          <a:lstStyle/>
          <a:p>
            <a:r>
              <a:rPr lang="en-US" dirty="0" smtClean="0"/>
              <a:t>MANAGEMENT</a:t>
            </a:r>
            <a:r>
              <a:rPr lang="en-US" baseline="0" dirty="0" smtClean="0"/>
              <a:t> SCHEMA</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Placeholder 2"/>
          <p:cNvSpPr>
            <a:spLocks noGrp="1" noRot="1" noChangeAspect="1" noChangeArrowheads="1" noTextEdit="1"/>
          </p:cNvSpPr>
          <p:nvPr>
            <p:ph type="sldImg"/>
          </p:nvPr>
        </p:nvSpPr>
        <p:spPr>
          <a:ln/>
        </p:spPr>
      </p:sp>
      <p:sp>
        <p:nvSpPr>
          <p:cNvPr id="103427" name="Placeholder 3"/>
          <p:cNvSpPr>
            <a:spLocks noGrp="1" noChangeArrowheads="1"/>
          </p:cNvSpPr>
          <p:nvPr>
            <p:ph type="body" idx="1"/>
          </p:nvPr>
        </p:nvSpPr>
        <p:spPr/>
        <p:txBody>
          <a:bodyPr/>
          <a:lstStyle/>
          <a:p>
            <a:r>
              <a:rPr lang="en-US" dirty="0" smtClean="0"/>
              <a:t>OPERATIVE AND POST OPERATIVE MANAGEMENT SCHEMA</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Placeholder 2"/>
          <p:cNvSpPr>
            <a:spLocks noGrp="1" noRot="1" noChangeAspect="1" noChangeArrowheads="1" noTextEdit="1"/>
          </p:cNvSpPr>
          <p:nvPr>
            <p:ph type="sldImg"/>
          </p:nvPr>
        </p:nvSpPr>
        <p:spPr>
          <a:ln/>
        </p:spPr>
      </p:sp>
      <p:sp>
        <p:nvSpPr>
          <p:cNvPr id="12800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ceholder 2"/>
          <p:cNvSpPr>
            <a:spLocks noGrp="1" noRot="1" noChangeAspect="1" noChangeArrowheads="1" noTextEdit="1"/>
          </p:cNvSpPr>
          <p:nvPr>
            <p:ph type="sldImg"/>
          </p:nvPr>
        </p:nvSpPr>
        <p:spPr>
          <a:ln/>
        </p:spPr>
      </p:sp>
      <p:sp>
        <p:nvSpPr>
          <p:cNvPr id="8499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ceholder 2"/>
          <p:cNvSpPr>
            <a:spLocks noGrp="1" noRot="1" noChangeAspect="1" noChangeArrowheads="1" noTextEdit="1"/>
          </p:cNvSpPr>
          <p:nvPr>
            <p:ph type="sldImg"/>
          </p:nvPr>
        </p:nvSpPr>
        <p:spPr>
          <a:ln/>
        </p:spPr>
      </p:sp>
      <p:sp>
        <p:nvSpPr>
          <p:cNvPr id="8909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Placeholder 2"/>
          <p:cNvSpPr>
            <a:spLocks noGrp="1" noRot="1" noChangeAspect="1" noChangeArrowheads="1" noTextEdit="1"/>
          </p:cNvSpPr>
          <p:nvPr>
            <p:ph type="sldImg"/>
          </p:nvPr>
        </p:nvSpPr>
        <p:spPr>
          <a:ln/>
        </p:spPr>
      </p:sp>
      <p:sp>
        <p:nvSpPr>
          <p:cNvPr id="193539"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Placeholder 2"/>
          <p:cNvSpPr>
            <a:spLocks noGrp="1" noRot="1" noChangeAspect="1" noChangeArrowheads="1" noTextEdit="1"/>
          </p:cNvSpPr>
          <p:nvPr>
            <p:ph type="sldImg"/>
          </p:nvPr>
        </p:nvSpPr>
        <p:spPr>
          <a:ln/>
        </p:spPr>
      </p:sp>
      <p:sp>
        <p:nvSpPr>
          <p:cNvPr id="93187"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Placeholder 2"/>
          <p:cNvSpPr>
            <a:spLocks noGrp="1" noRot="1" noChangeAspect="1" noChangeArrowheads="1" noTextEdit="1"/>
          </p:cNvSpPr>
          <p:nvPr>
            <p:ph type="sldImg"/>
          </p:nvPr>
        </p:nvSpPr>
        <p:spPr>
          <a:ln/>
        </p:spPr>
      </p:sp>
      <p:sp>
        <p:nvSpPr>
          <p:cNvPr id="9523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Placeholder 2"/>
          <p:cNvSpPr>
            <a:spLocks noGrp="1" noRot="1" noChangeAspect="1" noChangeArrowheads="1" noTextEdit="1"/>
          </p:cNvSpPr>
          <p:nvPr>
            <p:ph type="sldImg"/>
          </p:nvPr>
        </p:nvSpPr>
        <p:spPr>
          <a:ln/>
        </p:spPr>
      </p:sp>
      <p:sp>
        <p:nvSpPr>
          <p:cNvPr id="95235" name="Placeholder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9CF442-FA60-EB41-81E2-DA3FB93E27A5}" type="datetimeFigureOut">
              <a:rPr lang="en-US" smtClean="0"/>
              <a:pPr/>
              <a:t>4/16/15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9BA27-17A0-8F48-86E2-FA4A754B70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9CF442-FA60-EB41-81E2-DA3FB93E27A5}" type="datetimeFigureOut">
              <a:rPr lang="en-US" smtClean="0"/>
              <a:pPr/>
              <a:t>4/16/15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9BA27-17A0-8F48-86E2-FA4A754B70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9CF442-FA60-EB41-81E2-DA3FB93E27A5}" type="datetimeFigureOut">
              <a:rPr lang="en-US" smtClean="0"/>
              <a:pPr/>
              <a:t>4/16/15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9BA27-17A0-8F48-86E2-FA4A754B70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9CF442-FA60-EB41-81E2-DA3FB93E27A5}" type="datetimeFigureOut">
              <a:rPr lang="en-US" smtClean="0"/>
              <a:pPr/>
              <a:t>4/16/15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9BA27-17A0-8F48-86E2-FA4A754B70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9CF442-FA60-EB41-81E2-DA3FB93E27A5}" type="datetimeFigureOut">
              <a:rPr lang="en-US" smtClean="0"/>
              <a:pPr/>
              <a:t>4/16/15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9BA27-17A0-8F48-86E2-FA4A754B70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9CF442-FA60-EB41-81E2-DA3FB93E27A5}" type="datetimeFigureOut">
              <a:rPr lang="en-US" smtClean="0"/>
              <a:pPr/>
              <a:t>4/16/15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9BA27-17A0-8F48-86E2-FA4A754B70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9CF442-FA60-EB41-81E2-DA3FB93E27A5}" type="datetimeFigureOut">
              <a:rPr lang="en-US" smtClean="0"/>
              <a:pPr/>
              <a:t>4/16/15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79BA27-17A0-8F48-86E2-FA4A754B70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9CF442-FA60-EB41-81E2-DA3FB93E27A5}" type="datetimeFigureOut">
              <a:rPr lang="en-US" smtClean="0"/>
              <a:pPr/>
              <a:t>4/16/15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79BA27-17A0-8F48-86E2-FA4A754B70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F442-FA60-EB41-81E2-DA3FB93E27A5}" type="datetimeFigureOut">
              <a:rPr lang="en-US" smtClean="0"/>
              <a:pPr/>
              <a:t>4/16/15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79BA27-17A0-8F48-86E2-FA4A754B70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9CF442-FA60-EB41-81E2-DA3FB93E27A5}" type="datetimeFigureOut">
              <a:rPr lang="en-US" smtClean="0"/>
              <a:pPr/>
              <a:t>4/16/15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9BA27-17A0-8F48-86E2-FA4A754B70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9CF442-FA60-EB41-81E2-DA3FB93E27A5}" type="datetimeFigureOut">
              <a:rPr lang="en-US" smtClean="0"/>
              <a:pPr/>
              <a:t>4/16/15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9BA27-17A0-8F48-86E2-FA4A754B70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F442-FA60-EB41-81E2-DA3FB93E27A5}" type="datetimeFigureOut">
              <a:rPr lang="en-US" smtClean="0"/>
              <a:pPr/>
              <a:t>4/16/15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79BA27-17A0-8F48-86E2-FA4A754B70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hyperlink" Target="http://www.upmc.edu/"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3" Type="http://schemas.openxmlformats.org/officeDocument/2006/relationships/hyperlink" Target="http://www.upmc.edu/" TargetMode="External"/><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3" Type="http://schemas.openxmlformats.org/officeDocument/2006/relationships/hyperlink" Target="http://www.upmc.edu/" TargetMode="External"/><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368300" y="177800"/>
            <a:ext cx="8407400" cy="1200329"/>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00"/>
                </a:solidFill>
              </a:rPr>
              <a:t>Clostridium </a:t>
            </a:r>
            <a:r>
              <a:rPr lang="en-US" sz="3600" dirty="0" err="1" smtClean="0">
                <a:solidFill>
                  <a:srgbClr val="FFFF00"/>
                </a:solidFill>
              </a:rPr>
              <a:t>Difficile</a:t>
            </a:r>
            <a:r>
              <a:rPr lang="en-US" sz="3600" dirty="0" smtClean="0">
                <a:solidFill>
                  <a:srgbClr val="FFFF00"/>
                </a:solidFill>
              </a:rPr>
              <a:t> Infection: </a:t>
            </a:r>
          </a:p>
          <a:p>
            <a:pPr algn="ctr"/>
            <a:r>
              <a:rPr lang="en-US" sz="3600" dirty="0" smtClean="0">
                <a:solidFill>
                  <a:srgbClr val="FFFF00"/>
                </a:solidFill>
              </a:rPr>
              <a:t>Treatments, Guidelines, and Challenges</a:t>
            </a:r>
            <a:endParaRPr lang="en-US" sz="3600" dirty="0">
              <a:solidFill>
                <a:srgbClr val="FFFF00"/>
              </a:solidFill>
              <a:latin typeface="Calibri" pitchFamily="84" charset="0"/>
            </a:endParaRPr>
          </a:p>
        </p:txBody>
      </p:sp>
      <p:pic>
        <p:nvPicPr>
          <p:cNvPr id="13315" name="Picture 4" descr="Screen shot 2010-11-11 at 7.42.26 AM.png"/>
          <p:cNvPicPr>
            <a:picLocks noChangeAspect="1"/>
          </p:cNvPicPr>
          <p:nvPr/>
        </p:nvPicPr>
        <p:blipFill>
          <a:blip r:embed="rId3"/>
          <a:srcRect/>
          <a:stretch>
            <a:fillRect/>
          </a:stretch>
        </p:blipFill>
        <p:spPr bwMode="auto">
          <a:xfrm>
            <a:off x="2552700" y="1712157"/>
            <a:ext cx="4103688" cy="2884487"/>
          </a:xfrm>
          <a:prstGeom prst="rect">
            <a:avLst/>
          </a:prstGeom>
          <a:noFill/>
          <a:ln w="9525">
            <a:noFill/>
            <a:miter lim="800000"/>
            <a:headEnd/>
            <a:tailEnd/>
          </a:ln>
        </p:spPr>
      </p:pic>
      <p:sp>
        <p:nvSpPr>
          <p:cNvPr id="13316" name="TextBox 5"/>
          <p:cNvSpPr txBox="1">
            <a:spLocks noChangeArrowheads="1"/>
          </p:cNvSpPr>
          <p:nvPr/>
        </p:nvSpPr>
        <p:spPr bwMode="auto">
          <a:xfrm>
            <a:off x="1169302" y="4596569"/>
            <a:ext cx="6724292" cy="2139047"/>
          </a:xfrm>
          <a:prstGeom prst="rect">
            <a:avLst/>
          </a:prstGeom>
          <a:noFill/>
          <a:ln w="9525">
            <a:noFill/>
            <a:miter lim="800000"/>
            <a:headEnd/>
            <a:tailEnd/>
          </a:ln>
        </p:spPr>
        <p:txBody>
          <a:bodyPr wrap="none">
            <a:prstTxWarp prst="textNoShape">
              <a:avLst/>
            </a:prstTxWarp>
            <a:spAutoFit/>
          </a:bodyPr>
          <a:lstStyle/>
          <a:p>
            <a:pPr algn="ctr">
              <a:spcAft>
                <a:spcPts val="600"/>
              </a:spcAft>
            </a:pPr>
            <a:r>
              <a:rPr lang="en-US" sz="2800" dirty="0">
                <a:solidFill>
                  <a:srgbClr val="FFFFFF"/>
                </a:solidFill>
                <a:latin typeface="Calibri" pitchFamily="84" charset="0"/>
              </a:rPr>
              <a:t>Brian S. Zuckerbraun, MD, </a:t>
            </a:r>
            <a:r>
              <a:rPr lang="en-US" sz="2800" dirty="0" smtClean="0">
                <a:solidFill>
                  <a:srgbClr val="FFFFFF"/>
                </a:solidFill>
                <a:latin typeface="Calibri" pitchFamily="84" charset="0"/>
              </a:rPr>
              <a:t>FACS</a:t>
            </a:r>
          </a:p>
          <a:p>
            <a:pPr algn="ctr"/>
            <a:r>
              <a:rPr lang="en-US" sz="2000" dirty="0" smtClean="0">
                <a:solidFill>
                  <a:srgbClr val="FFFFFF"/>
                </a:solidFill>
                <a:latin typeface="Calibri" pitchFamily="84" charset="0"/>
              </a:rPr>
              <a:t> Henry T. </a:t>
            </a:r>
            <a:r>
              <a:rPr lang="en-US" sz="2000" dirty="0" err="1" smtClean="0">
                <a:solidFill>
                  <a:srgbClr val="FFFFFF"/>
                </a:solidFill>
                <a:latin typeface="Calibri" pitchFamily="84" charset="0"/>
              </a:rPr>
              <a:t>Bahnson</a:t>
            </a:r>
            <a:r>
              <a:rPr lang="en-US" sz="2000" dirty="0" smtClean="0">
                <a:solidFill>
                  <a:srgbClr val="FFFFFF"/>
                </a:solidFill>
                <a:latin typeface="Calibri" pitchFamily="84" charset="0"/>
              </a:rPr>
              <a:t> Professor of Surgery</a:t>
            </a:r>
          </a:p>
          <a:p>
            <a:pPr algn="ctr"/>
            <a:r>
              <a:rPr lang="en-US" sz="2000" dirty="0">
                <a:solidFill>
                  <a:srgbClr val="FFFFFF"/>
                </a:solidFill>
                <a:latin typeface="Calibri" pitchFamily="84" charset="0"/>
              </a:rPr>
              <a:t>University of Pittsburgh </a:t>
            </a:r>
            <a:endParaRPr lang="en-US" sz="2000" dirty="0" smtClean="0">
              <a:solidFill>
                <a:srgbClr val="FFFFFF"/>
              </a:solidFill>
              <a:latin typeface="Calibri" pitchFamily="84" charset="0"/>
            </a:endParaRPr>
          </a:p>
          <a:p>
            <a:pPr algn="ctr"/>
            <a:r>
              <a:rPr lang="en-US" sz="2000" dirty="0" smtClean="0">
                <a:solidFill>
                  <a:srgbClr val="FFFFFF"/>
                </a:solidFill>
                <a:latin typeface="Calibri" pitchFamily="84" charset="0"/>
              </a:rPr>
              <a:t>Chief, Trauma and Acute Care Surgery</a:t>
            </a:r>
          </a:p>
          <a:p>
            <a:pPr algn="ctr"/>
            <a:r>
              <a:rPr lang="en-US" sz="2000" dirty="0" smtClean="0">
                <a:solidFill>
                  <a:srgbClr val="FFFFFF"/>
                </a:solidFill>
                <a:latin typeface="Calibri" pitchFamily="84" charset="0"/>
              </a:rPr>
              <a:t>University of Pittsburgh Medical Center</a:t>
            </a:r>
          </a:p>
          <a:p>
            <a:pPr algn="ctr"/>
            <a:r>
              <a:rPr lang="en-US" sz="2000" dirty="0" smtClean="0">
                <a:solidFill>
                  <a:srgbClr val="FFFFFF"/>
                </a:solidFill>
                <a:latin typeface="Calibri" pitchFamily="84" charset="0"/>
              </a:rPr>
              <a:t>Acting Chief, General Surgery, </a:t>
            </a:r>
            <a:r>
              <a:rPr lang="en-US" sz="2000" dirty="0">
                <a:solidFill>
                  <a:srgbClr val="FFFFFF"/>
                </a:solidFill>
                <a:latin typeface="Calibri" pitchFamily="84" charset="0"/>
              </a:rPr>
              <a:t>VA Pittsburgh Healthcare System</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38">
            <a:hlinkClick r:id="" action="ppaction://ole?verb=0"/>
          </p:cNvPr>
          <p:cNvPicPr>
            <a:picLocks noChangeAspect="1" noChangeArrowheads="1"/>
          </p:cNvPicPr>
          <p:nvPr/>
        </p:nvPicPr>
        <p:blipFill>
          <a:blip r:embed="rId2"/>
          <a:srcRect/>
          <a:stretch>
            <a:fillRect/>
          </a:stretch>
        </p:blipFill>
        <p:spPr bwMode="auto">
          <a:xfrm>
            <a:off x="354013" y="180975"/>
            <a:ext cx="755650" cy="779463"/>
          </a:xfrm>
          <a:prstGeom prst="rect">
            <a:avLst/>
          </a:prstGeom>
          <a:noFill/>
          <a:ln w="12700">
            <a:noFill/>
            <a:miter lim="800000"/>
            <a:headEnd/>
            <a:tailEnd/>
          </a:ln>
          <a:effectLst/>
        </p:spPr>
      </p:pic>
      <p:sp>
        <p:nvSpPr>
          <p:cNvPr id="5" name="Line 1039"/>
          <p:cNvSpPr>
            <a:spLocks noChangeShapeType="1"/>
          </p:cNvSpPr>
          <p:nvPr/>
        </p:nvSpPr>
        <p:spPr bwMode="auto">
          <a:xfrm flipV="1">
            <a:off x="1154113" y="882650"/>
            <a:ext cx="5876925" cy="22225"/>
          </a:xfrm>
          <a:prstGeom prst="line">
            <a:avLst/>
          </a:prstGeom>
          <a:noFill/>
          <a:ln w="76200">
            <a:solidFill>
              <a:srgbClr val="FFAF0E"/>
            </a:solidFill>
            <a:round/>
            <a:headEnd/>
            <a:tailEnd/>
          </a:ln>
        </p:spPr>
        <p:txBody>
          <a:bodyPr wrap="none" anchor="ctr">
            <a:prstTxWarp prst="textNoShape">
              <a:avLst/>
            </a:prstTxWarp>
          </a:bodyPr>
          <a:lstStyle/>
          <a:p>
            <a:endParaRPr lang="en-US"/>
          </a:p>
        </p:txBody>
      </p:sp>
      <p:sp>
        <p:nvSpPr>
          <p:cNvPr id="6" name="Text Box 1040"/>
          <p:cNvSpPr txBox="1">
            <a:spLocks noChangeArrowheads="1"/>
          </p:cNvSpPr>
          <p:nvPr/>
        </p:nvSpPr>
        <p:spPr bwMode="auto">
          <a:xfrm>
            <a:off x="1131888" y="303213"/>
            <a:ext cx="5899150" cy="579437"/>
          </a:xfrm>
          <a:prstGeom prst="rect">
            <a:avLst/>
          </a:prstGeom>
          <a:noFill/>
          <a:ln w="9525">
            <a:noFill/>
            <a:miter lim="800000"/>
            <a:headEnd/>
            <a:tailEnd/>
          </a:ln>
        </p:spPr>
        <p:txBody>
          <a:bodyPr wrap="none">
            <a:prstTxWarp prst="textNoShape">
              <a:avLst/>
            </a:prstTxWarp>
            <a:spAutoFit/>
          </a:bodyPr>
          <a:lstStyle/>
          <a:p>
            <a:r>
              <a:rPr lang="en-US" sz="3200">
                <a:solidFill>
                  <a:schemeClr val="bg1"/>
                </a:solidFill>
              </a:rPr>
              <a:t>Severity Scoring and Treatment</a:t>
            </a:r>
          </a:p>
        </p:txBody>
      </p:sp>
      <p:cxnSp>
        <p:nvCxnSpPr>
          <p:cNvPr id="8" name="Straight Arrow Connector 7"/>
          <p:cNvCxnSpPr/>
          <p:nvPr/>
        </p:nvCxnSpPr>
        <p:spPr>
          <a:xfrm>
            <a:off x="354013" y="3022600"/>
            <a:ext cx="8281987" cy="12700"/>
          </a:xfrm>
          <a:prstGeom prst="straightConnector1">
            <a:avLst/>
          </a:prstGeom>
          <a:ln w="69850" cap="flat" cmpd="sng" algn="ctr">
            <a:solidFill>
              <a:srgbClr val="FFFA15"/>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4953" y="3156634"/>
            <a:ext cx="1241295" cy="830997"/>
          </a:xfrm>
          <a:prstGeom prst="rect">
            <a:avLst/>
          </a:prstGeom>
          <a:noFill/>
        </p:spPr>
        <p:txBody>
          <a:bodyPr wrap="none" rtlCol="0">
            <a:spAutoFit/>
          </a:bodyPr>
          <a:lstStyle/>
          <a:p>
            <a:pPr algn="ctr"/>
            <a:r>
              <a:rPr lang="en-US" sz="2400" dirty="0" smtClean="0">
                <a:solidFill>
                  <a:srgbClr val="FFFFFF"/>
                </a:solidFill>
              </a:rPr>
              <a:t>Mild</a:t>
            </a:r>
          </a:p>
          <a:p>
            <a:pPr algn="ctr"/>
            <a:r>
              <a:rPr lang="en-US" sz="2400" dirty="0" smtClean="0">
                <a:solidFill>
                  <a:srgbClr val="FFFFFF"/>
                </a:solidFill>
              </a:rPr>
              <a:t>diarrhea</a:t>
            </a:r>
            <a:endParaRPr lang="en-US" sz="2400" dirty="0">
              <a:solidFill>
                <a:srgbClr val="FFFFFF"/>
              </a:solidFill>
            </a:endParaRPr>
          </a:p>
        </p:txBody>
      </p:sp>
      <p:sp>
        <p:nvSpPr>
          <p:cNvPr id="10" name="TextBox 9"/>
          <p:cNvSpPr txBox="1"/>
          <p:nvPr/>
        </p:nvSpPr>
        <p:spPr>
          <a:xfrm>
            <a:off x="7768688" y="3156634"/>
            <a:ext cx="1265491" cy="830997"/>
          </a:xfrm>
          <a:prstGeom prst="rect">
            <a:avLst/>
          </a:prstGeom>
          <a:noFill/>
        </p:spPr>
        <p:txBody>
          <a:bodyPr wrap="none" rtlCol="0">
            <a:spAutoFit/>
          </a:bodyPr>
          <a:lstStyle/>
          <a:p>
            <a:pPr algn="ctr"/>
            <a:r>
              <a:rPr lang="en-US" sz="2400" dirty="0" smtClean="0">
                <a:solidFill>
                  <a:srgbClr val="FFFFFF"/>
                </a:solidFill>
              </a:rPr>
              <a:t>Sepsis/</a:t>
            </a:r>
          </a:p>
          <a:p>
            <a:pPr algn="ctr"/>
            <a:r>
              <a:rPr lang="en-US" sz="2400" dirty="0" smtClean="0">
                <a:solidFill>
                  <a:srgbClr val="FFFFFF"/>
                </a:solidFill>
              </a:rPr>
              <a:t>Extremis</a:t>
            </a:r>
            <a:endParaRPr lang="en-US" sz="2400" dirty="0">
              <a:solidFill>
                <a:srgbClr val="FFFFFF"/>
              </a:solidFill>
            </a:endParaRPr>
          </a:p>
        </p:txBody>
      </p:sp>
      <p:cxnSp>
        <p:nvCxnSpPr>
          <p:cNvPr id="12" name="Straight Connector 11"/>
          <p:cNvCxnSpPr/>
          <p:nvPr/>
        </p:nvCxnSpPr>
        <p:spPr>
          <a:xfrm rot="5400000">
            <a:off x="606768" y="2936532"/>
            <a:ext cx="1720165" cy="12700"/>
          </a:xfrm>
          <a:prstGeom prst="line">
            <a:avLst/>
          </a:prstGeom>
          <a:ln w="44450" cap="flat" cmpd="sng" algn="ctr">
            <a:solidFill>
              <a:srgbClr val="FF00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2537170" y="2936531"/>
            <a:ext cx="1720165" cy="12700"/>
          </a:xfrm>
          <a:prstGeom prst="line">
            <a:avLst/>
          </a:prstGeom>
          <a:ln w="44450" cap="flat" cmpd="sng" algn="ctr">
            <a:solidFill>
              <a:srgbClr val="FF00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4353268" y="2936531"/>
            <a:ext cx="1720165" cy="12700"/>
          </a:xfrm>
          <a:prstGeom prst="line">
            <a:avLst/>
          </a:prstGeom>
          <a:ln w="44450" cap="flat" cmpd="sng" algn="ctr">
            <a:solidFill>
              <a:srgbClr val="FF00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6342406" y="2936532"/>
            <a:ext cx="1720165" cy="12700"/>
          </a:xfrm>
          <a:prstGeom prst="line">
            <a:avLst/>
          </a:prstGeom>
          <a:ln w="44450" cap="flat" cmpd="sng" algn="ctr">
            <a:solidFill>
              <a:srgbClr val="FF00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80">
                                          <p:stCondLst>
                                            <p:cond delay="0"/>
                                          </p:stCondLst>
                                        </p:cTn>
                                        <p:tgtEl>
                                          <p:spTgt spid="14"/>
                                        </p:tgtEl>
                                      </p:cBhvr>
                                    </p:animEffect>
                                    <p:anim calcmode="lin" valueType="num">
                                      <p:cBhvr>
                                        <p:cTn id="4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5" dur="26">
                                          <p:stCondLst>
                                            <p:cond delay="650"/>
                                          </p:stCondLst>
                                        </p:cTn>
                                        <p:tgtEl>
                                          <p:spTgt spid="14"/>
                                        </p:tgtEl>
                                      </p:cBhvr>
                                      <p:to x="100000" y="60000"/>
                                    </p:animScale>
                                    <p:animScale>
                                      <p:cBhvr>
                                        <p:cTn id="46" dur="166" decel="50000">
                                          <p:stCondLst>
                                            <p:cond delay="676"/>
                                          </p:stCondLst>
                                        </p:cTn>
                                        <p:tgtEl>
                                          <p:spTgt spid="14"/>
                                        </p:tgtEl>
                                      </p:cBhvr>
                                      <p:to x="100000" y="100000"/>
                                    </p:animScale>
                                    <p:animScale>
                                      <p:cBhvr>
                                        <p:cTn id="47" dur="26">
                                          <p:stCondLst>
                                            <p:cond delay="1312"/>
                                          </p:stCondLst>
                                        </p:cTn>
                                        <p:tgtEl>
                                          <p:spTgt spid="14"/>
                                        </p:tgtEl>
                                      </p:cBhvr>
                                      <p:to x="100000" y="80000"/>
                                    </p:animScale>
                                    <p:animScale>
                                      <p:cBhvr>
                                        <p:cTn id="48" dur="166" decel="50000">
                                          <p:stCondLst>
                                            <p:cond delay="1338"/>
                                          </p:stCondLst>
                                        </p:cTn>
                                        <p:tgtEl>
                                          <p:spTgt spid="14"/>
                                        </p:tgtEl>
                                      </p:cBhvr>
                                      <p:to x="100000" y="100000"/>
                                    </p:animScale>
                                    <p:animScale>
                                      <p:cBhvr>
                                        <p:cTn id="49" dur="26">
                                          <p:stCondLst>
                                            <p:cond delay="1642"/>
                                          </p:stCondLst>
                                        </p:cTn>
                                        <p:tgtEl>
                                          <p:spTgt spid="14"/>
                                        </p:tgtEl>
                                      </p:cBhvr>
                                      <p:to x="100000" y="90000"/>
                                    </p:animScale>
                                    <p:animScale>
                                      <p:cBhvr>
                                        <p:cTn id="50" dur="166" decel="50000">
                                          <p:stCondLst>
                                            <p:cond delay="1668"/>
                                          </p:stCondLst>
                                        </p:cTn>
                                        <p:tgtEl>
                                          <p:spTgt spid="14"/>
                                        </p:tgtEl>
                                      </p:cBhvr>
                                      <p:to x="100000" y="100000"/>
                                    </p:animScale>
                                    <p:animScale>
                                      <p:cBhvr>
                                        <p:cTn id="51" dur="26">
                                          <p:stCondLst>
                                            <p:cond delay="1808"/>
                                          </p:stCondLst>
                                        </p:cTn>
                                        <p:tgtEl>
                                          <p:spTgt spid="14"/>
                                        </p:tgtEl>
                                      </p:cBhvr>
                                      <p:to x="100000" y="95000"/>
                                    </p:animScale>
                                    <p:animScale>
                                      <p:cBhvr>
                                        <p:cTn id="52" dur="166" decel="50000">
                                          <p:stCondLst>
                                            <p:cond delay="1834"/>
                                          </p:stCondLst>
                                        </p:cTn>
                                        <p:tgtEl>
                                          <p:spTgt spid="14"/>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80">
                                          <p:stCondLst>
                                            <p:cond delay="0"/>
                                          </p:stCondLst>
                                        </p:cTn>
                                        <p:tgtEl>
                                          <p:spTgt spid="15"/>
                                        </p:tgtEl>
                                      </p:cBhvr>
                                    </p:animEffect>
                                    <p:anim calcmode="lin" valueType="num">
                                      <p:cBhvr>
                                        <p:cTn id="5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1" dur="26">
                                          <p:stCondLst>
                                            <p:cond delay="650"/>
                                          </p:stCondLst>
                                        </p:cTn>
                                        <p:tgtEl>
                                          <p:spTgt spid="15"/>
                                        </p:tgtEl>
                                      </p:cBhvr>
                                      <p:to x="100000" y="60000"/>
                                    </p:animScale>
                                    <p:animScale>
                                      <p:cBhvr>
                                        <p:cTn id="62" dur="166" decel="50000">
                                          <p:stCondLst>
                                            <p:cond delay="676"/>
                                          </p:stCondLst>
                                        </p:cTn>
                                        <p:tgtEl>
                                          <p:spTgt spid="15"/>
                                        </p:tgtEl>
                                      </p:cBhvr>
                                      <p:to x="100000" y="100000"/>
                                    </p:animScale>
                                    <p:animScale>
                                      <p:cBhvr>
                                        <p:cTn id="63" dur="26">
                                          <p:stCondLst>
                                            <p:cond delay="1312"/>
                                          </p:stCondLst>
                                        </p:cTn>
                                        <p:tgtEl>
                                          <p:spTgt spid="15"/>
                                        </p:tgtEl>
                                      </p:cBhvr>
                                      <p:to x="100000" y="80000"/>
                                    </p:animScale>
                                    <p:animScale>
                                      <p:cBhvr>
                                        <p:cTn id="64" dur="166" decel="50000">
                                          <p:stCondLst>
                                            <p:cond delay="1338"/>
                                          </p:stCondLst>
                                        </p:cTn>
                                        <p:tgtEl>
                                          <p:spTgt spid="15"/>
                                        </p:tgtEl>
                                      </p:cBhvr>
                                      <p:to x="100000" y="100000"/>
                                    </p:animScale>
                                    <p:animScale>
                                      <p:cBhvr>
                                        <p:cTn id="65" dur="26">
                                          <p:stCondLst>
                                            <p:cond delay="1642"/>
                                          </p:stCondLst>
                                        </p:cTn>
                                        <p:tgtEl>
                                          <p:spTgt spid="15"/>
                                        </p:tgtEl>
                                      </p:cBhvr>
                                      <p:to x="100000" y="90000"/>
                                    </p:animScale>
                                    <p:animScale>
                                      <p:cBhvr>
                                        <p:cTn id="66" dur="166" decel="50000">
                                          <p:stCondLst>
                                            <p:cond delay="1668"/>
                                          </p:stCondLst>
                                        </p:cTn>
                                        <p:tgtEl>
                                          <p:spTgt spid="15"/>
                                        </p:tgtEl>
                                      </p:cBhvr>
                                      <p:to x="100000" y="100000"/>
                                    </p:animScale>
                                    <p:animScale>
                                      <p:cBhvr>
                                        <p:cTn id="67" dur="26">
                                          <p:stCondLst>
                                            <p:cond delay="1808"/>
                                          </p:stCondLst>
                                        </p:cTn>
                                        <p:tgtEl>
                                          <p:spTgt spid="15"/>
                                        </p:tgtEl>
                                      </p:cBhvr>
                                      <p:to x="100000" y="95000"/>
                                    </p:animScale>
                                    <p:animScale>
                                      <p:cBhvr>
                                        <p:cTn id="68"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1028"/>
          <p:cNvSpPr txBox="1">
            <a:spLocks noChangeArrowheads="1"/>
          </p:cNvSpPr>
          <p:nvPr/>
        </p:nvSpPr>
        <p:spPr bwMode="auto">
          <a:xfrm>
            <a:off x="879475" y="2300288"/>
            <a:ext cx="2320925" cy="3785652"/>
          </a:xfrm>
          <a:prstGeom prst="rect">
            <a:avLst/>
          </a:prstGeom>
          <a:noFill/>
          <a:ln w="9525">
            <a:noFill/>
            <a:miter lim="800000"/>
            <a:headEnd/>
            <a:tailEnd/>
          </a:ln>
        </p:spPr>
        <p:txBody>
          <a:bodyPr>
            <a:prstTxWarp prst="textNoShape">
              <a:avLst/>
            </a:prstTxWarp>
            <a:spAutoFit/>
          </a:bodyPr>
          <a:lstStyle/>
          <a:p>
            <a:r>
              <a:rPr lang="en-US" sz="2400" dirty="0">
                <a:solidFill>
                  <a:schemeClr val="bg1"/>
                </a:solidFill>
              </a:rPr>
              <a:t>Mild or </a:t>
            </a:r>
          </a:p>
          <a:p>
            <a:r>
              <a:rPr lang="en-US" sz="2400" dirty="0">
                <a:solidFill>
                  <a:schemeClr val="bg1"/>
                </a:solidFill>
              </a:rPr>
              <a:t> Moderate:	</a:t>
            </a:r>
            <a:endParaRPr lang="en-US" sz="2400" dirty="0" smtClean="0">
              <a:solidFill>
                <a:schemeClr val="bg1"/>
              </a:solidFill>
            </a:endParaRPr>
          </a:p>
          <a:p>
            <a:endParaRPr lang="en-US" sz="2400" dirty="0" smtClean="0">
              <a:solidFill>
                <a:schemeClr val="bg1"/>
              </a:solidFill>
            </a:endParaRPr>
          </a:p>
          <a:p>
            <a:endParaRPr lang="en-US" sz="2400" dirty="0" smtClean="0">
              <a:solidFill>
                <a:schemeClr val="bg1"/>
              </a:solidFill>
            </a:endParaRPr>
          </a:p>
          <a:p>
            <a:r>
              <a:rPr lang="en-US" sz="2400" dirty="0">
                <a:solidFill>
                  <a:schemeClr val="bg1"/>
                </a:solidFill>
              </a:rPr>
              <a:t>Severe</a:t>
            </a:r>
            <a:r>
              <a:rPr lang="en-US" sz="2400" dirty="0" smtClean="0">
                <a:solidFill>
                  <a:schemeClr val="bg1"/>
                </a:solidFill>
              </a:rPr>
              <a:t>:</a:t>
            </a:r>
          </a:p>
          <a:p>
            <a:r>
              <a:rPr lang="en-US" sz="2400" dirty="0" smtClean="0">
                <a:solidFill>
                  <a:schemeClr val="bg1"/>
                </a:solidFill>
              </a:rPr>
              <a:t>	</a:t>
            </a:r>
            <a:endParaRPr lang="en-US" sz="2400" dirty="0">
              <a:solidFill>
                <a:schemeClr val="bg1"/>
              </a:solidFill>
            </a:endParaRPr>
          </a:p>
          <a:p>
            <a:endParaRPr lang="en-US" sz="2400" dirty="0" smtClean="0">
              <a:solidFill>
                <a:schemeClr val="bg1"/>
              </a:solidFill>
            </a:endParaRPr>
          </a:p>
          <a:p>
            <a:endParaRPr lang="en-US" sz="2400" dirty="0" smtClean="0">
              <a:solidFill>
                <a:schemeClr val="bg1"/>
              </a:solidFill>
            </a:endParaRPr>
          </a:p>
          <a:p>
            <a:r>
              <a:rPr lang="en-US" sz="2400" dirty="0">
                <a:solidFill>
                  <a:schemeClr val="bg1"/>
                </a:solidFill>
              </a:rPr>
              <a:t>Severe, </a:t>
            </a:r>
          </a:p>
          <a:p>
            <a:r>
              <a:rPr lang="en-US" sz="2400" dirty="0">
                <a:solidFill>
                  <a:schemeClr val="bg1"/>
                </a:solidFill>
              </a:rPr>
              <a:t> Complicated:</a:t>
            </a:r>
          </a:p>
        </p:txBody>
      </p:sp>
      <p:sp>
        <p:nvSpPr>
          <p:cNvPr id="18437" name="Text Box 1029"/>
          <p:cNvSpPr txBox="1">
            <a:spLocks noChangeArrowheads="1"/>
          </p:cNvSpPr>
          <p:nvPr/>
        </p:nvSpPr>
        <p:spPr bwMode="auto">
          <a:xfrm>
            <a:off x="3533775" y="2300288"/>
            <a:ext cx="5232400" cy="3416320"/>
          </a:xfrm>
          <a:prstGeom prst="rect">
            <a:avLst/>
          </a:prstGeom>
          <a:noFill/>
          <a:ln w="9525">
            <a:noFill/>
            <a:miter lim="800000"/>
            <a:headEnd/>
            <a:tailEnd/>
          </a:ln>
        </p:spPr>
        <p:txBody>
          <a:bodyPr>
            <a:prstTxWarp prst="textNoShape">
              <a:avLst/>
            </a:prstTxWarp>
            <a:spAutoFit/>
          </a:bodyPr>
          <a:lstStyle/>
          <a:p>
            <a:r>
              <a:rPr lang="en-US" sz="2400" dirty="0">
                <a:solidFill>
                  <a:schemeClr val="bg1"/>
                </a:solidFill>
              </a:rPr>
              <a:t>WBC of 15K or lower </a:t>
            </a:r>
            <a:r>
              <a:rPr lang="en-US" sz="2400" i="1" dirty="0">
                <a:solidFill>
                  <a:schemeClr val="bg1"/>
                </a:solidFill>
              </a:rPr>
              <a:t>&amp;</a:t>
            </a:r>
            <a:endParaRPr lang="en-US" sz="2400" dirty="0">
              <a:solidFill>
                <a:schemeClr val="bg1"/>
              </a:solidFill>
            </a:endParaRPr>
          </a:p>
          <a:p>
            <a:r>
              <a:rPr lang="en-US" sz="2400" dirty="0">
                <a:solidFill>
                  <a:schemeClr val="bg1"/>
                </a:solidFill>
              </a:rPr>
              <a:t>Serum </a:t>
            </a:r>
            <a:r>
              <a:rPr lang="en-US" sz="2400" dirty="0" err="1">
                <a:solidFill>
                  <a:schemeClr val="bg1"/>
                </a:solidFill>
              </a:rPr>
              <a:t>creatinine</a:t>
            </a:r>
            <a:r>
              <a:rPr lang="en-US" sz="2400" dirty="0">
                <a:solidFill>
                  <a:schemeClr val="bg1"/>
                </a:solidFill>
              </a:rPr>
              <a:t> &lt;1.5 times pre-morbid </a:t>
            </a:r>
            <a:r>
              <a:rPr lang="en-US" sz="2400" dirty="0" smtClean="0">
                <a:solidFill>
                  <a:schemeClr val="bg1"/>
                </a:solidFill>
              </a:rPr>
              <a:t>level</a:t>
            </a:r>
          </a:p>
          <a:p>
            <a:endParaRPr lang="en-US" sz="2400" dirty="0" smtClean="0">
              <a:solidFill>
                <a:schemeClr val="bg1"/>
              </a:solidFill>
            </a:endParaRPr>
          </a:p>
          <a:p>
            <a:r>
              <a:rPr lang="en-US" sz="2400" dirty="0">
                <a:solidFill>
                  <a:schemeClr val="bg1"/>
                </a:solidFill>
              </a:rPr>
              <a:t>WBC of 15K or higher </a:t>
            </a:r>
            <a:r>
              <a:rPr lang="en-US" sz="2400" i="1" dirty="0">
                <a:solidFill>
                  <a:schemeClr val="bg1"/>
                </a:solidFill>
              </a:rPr>
              <a:t>or</a:t>
            </a:r>
            <a:endParaRPr lang="en-US" sz="2400" dirty="0">
              <a:solidFill>
                <a:schemeClr val="bg1"/>
              </a:solidFill>
            </a:endParaRPr>
          </a:p>
          <a:p>
            <a:r>
              <a:rPr lang="en-US" sz="2400" dirty="0">
                <a:solidFill>
                  <a:schemeClr val="bg1"/>
                </a:solidFill>
              </a:rPr>
              <a:t>Serum </a:t>
            </a:r>
            <a:r>
              <a:rPr lang="en-US" sz="2400" dirty="0" err="1">
                <a:solidFill>
                  <a:schemeClr val="bg1"/>
                </a:solidFill>
              </a:rPr>
              <a:t>creatinine</a:t>
            </a:r>
            <a:r>
              <a:rPr lang="en-US" sz="2400" dirty="0">
                <a:solidFill>
                  <a:schemeClr val="bg1"/>
                </a:solidFill>
              </a:rPr>
              <a:t> &gt;1.5 times the </a:t>
            </a:r>
            <a:r>
              <a:rPr lang="en-US" sz="2400" dirty="0" err="1">
                <a:solidFill>
                  <a:schemeClr val="bg1"/>
                </a:solidFill>
              </a:rPr>
              <a:t>premorbid</a:t>
            </a:r>
            <a:r>
              <a:rPr lang="en-US" sz="2400" dirty="0">
                <a:solidFill>
                  <a:schemeClr val="bg1"/>
                </a:solidFill>
              </a:rPr>
              <a:t> </a:t>
            </a:r>
            <a:r>
              <a:rPr lang="en-US" sz="2400" dirty="0" smtClean="0">
                <a:solidFill>
                  <a:schemeClr val="bg1"/>
                </a:solidFill>
              </a:rPr>
              <a:t>level</a:t>
            </a:r>
          </a:p>
          <a:p>
            <a:endParaRPr lang="en-US" sz="2400" dirty="0" smtClean="0">
              <a:solidFill>
                <a:schemeClr val="bg1"/>
              </a:solidFill>
            </a:endParaRPr>
          </a:p>
          <a:p>
            <a:r>
              <a:rPr lang="en-US" sz="2400" dirty="0">
                <a:solidFill>
                  <a:schemeClr val="bg1"/>
                </a:solidFill>
              </a:rPr>
              <a:t>Hypotension or shock, </a:t>
            </a:r>
            <a:r>
              <a:rPr lang="en-US" sz="2400" dirty="0" err="1">
                <a:solidFill>
                  <a:schemeClr val="bg1"/>
                </a:solidFill>
              </a:rPr>
              <a:t>ileus</a:t>
            </a:r>
            <a:r>
              <a:rPr lang="en-US" sz="2400" dirty="0">
                <a:solidFill>
                  <a:schemeClr val="bg1"/>
                </a:solidFill>
              </a:rPr>
              <a:t>, </a:t>
            </a:r>
            <a:r>
              <a:rPr lang="en-US" sz="2400" dirty="0" err="1">
                <a:solidFill>
                  <a:schemeClr val="bg1"/>
                </a:solidFill>
              </a:rPr>
              <a:t>megacolon</a:t>
            </a:r>
            <a:endParaRPr lang="en-US" sz="2400" dirty="0">
              <a:solidFill>
                <a:schemeClr val="bg1"/>
              </a:solidFill>
            </a:endParaRPr>
          </a:p>
        </p:txBody>
      </p:sp>
      <p:sp>
        <p:nvSpPr>
          <p:cNvPr id="18438" name="Text Box 1030"/>
          <p:cNvSpPr txBox="1">
            <a:spLocks noChangeArrowheads="1"/>
          </p:cNvSpPr>
          <p:nvPr/>
        </p:nvSpPr>
        <p:spPr bwMode="auto">
          <a:xfrm>
            <a:off x="835025" y="1404938"/>
            <a:ext cx="2062163" cy="457200"/>
          </a:xfrm>
          <a:prstGeom prst="rect">
            <a:avLst/>
          </a:prstGeom>
          <a:noFill/>
          <a:ln w="9525">
            <a:noFill/>
            <a:miter lim="800000"/>
            <a:headEnd/>
            <a:tailEnd/>
          </a:ln>
        </p:spPr>
        <p:txBody>
          <a:bodyPr>
            <a:prstTxWarp prst="textNoShape">
              <a:avLst/>
            </a:prstTxWarp>
            <a:spAutoFit/>
          </a:bodyPr>
          <a:lstStyle/>
          <a:p>
            <a:pPr algn="ctr"/>
            <a:r>
              <a:rPr lang="en-US" b="1">
                <a:solidFill>
                  <a:schemeClr val="bg1"/>
                </a:solidFill>
              </a:rPr>
              <a:t>Severity</a:t>
            </a:r>
          </a:p>
        </p:txBody>
      </p:sp>
      <p:sp>
        <p:nvSpPr>
          <p:cNvPr id="18439" name="Text Box 1031"/>
          <p:cNvSpPr txBox="1">
            <a:spLocks noChangeArrowheads="1"/>
          </p:cNvSpPr>
          <p:nvPr/>
        </p:nvSpPr>
        <p:spPr bwMode="auto">
          <a:xfrm>
            <a:off x="4198938" y="1404938"/>
            <a:ext cx="2062162" cy="457200"/>
          </a:xfrm>
          <a:prstGeom prst="rect">
            <a:avLst/>
          </a:prstGeom>
          <a:noFill/>
          <a:ln w="9525">
            <a:noFill/>
            <a:miter lim="800000"/>
            <a:headEnd/>
            <a:tailEnd/>
          </a:ln>
        </p:spPr>
        <p:txBody>
          <a:bodyPr>
            <a:prstTxWarp prst="textNoShape">
              <a:avLst/>
            </a:prstTxWarp>
            <a:spAutoFit/>
          </a:bodyPr>
          <a:lstStyle/>
          <a:p>
            <a:pPr algn="ctr"/>
            <a:r>
              <a:rPr lang="en-US" b="1">
                <a:solidFill>
                  <a:schemeClr val="bg1"/>
                </a:solidFill>
              </a:rPr>
              <a:t>Criteria</a:t>
            </a:r>
          </a:p>
        </p:txBody>
      </p:sp>
      <p:sp>
        <p:nvSpPr>
          <p:cNvPr id="18440" name="Rectangle 1032"/>
          <p:cNvSpPr>
            <a:spLocks noChangeArrowheads="1"/>
          </p:cNvSpPr>
          <p:nvPr/>
        </p:nvSpPr>
        <p:spPr bwMode="auto">
          <a:xfrm>
            <a:off x="608013" y="1262063"/>
            <a:ext cx="8010525" cy="4994275"/>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
        <p:nvSpPr>
          <p:cNvPr id="18441" name="Line 1033"/>
          <p:cNvSpPr>
            <a:spLocks noChangeShapeType="1"/>
          </p:cNvSpPr>
          <p:nvPr/>
        </p:nvSpPr>
        <p:spPr bwMode="auto">
          <a:xfrm>
            <a:off x="608013" y="3536950"/>
            <a:ext cx="8010525" cy="0"/>
          </a:xfrm>
          <a:prstGeom prst="line">
            <a:avLst/>
          </a:prstGeom>
          <a:noFill/>
          <a:ln w="9525">
            <a:solidFill>
              <a:schemeClr val="bg1"/>
            </a:solidFill>
            <a:round/>
            <a:headEnd/>
            <a:tailEnd/>
          </a:ln>
        </p:spPr>
        <p:txBody>
          <a:bodyPr wrap="none" anchor="ctr">
            <a:prstTxWarp prst="textNoShape">
              <a:avLst/>
            </a:prstTxWarp>
          </a:bodyPr>
          <a:lstStyle/>
          <a:p>
            <a:endParaRPr lang="en-US" sz="2400"/>
          </a:p>
        </p:txBody>
      </p:sp>
      <p:sp>
        <p:nvSpPr>
          <p:cNvPr id="18442" name="Line 1034"/>
          <p:cNvSpPr>
            <a:spLocks noChangeShapeType="1"/>
          </p:cNvSpPr>
          <p:nvPr/>
        </p:nvSpPr>
        <p:spPr bwMode="auto">
          <a:xfrm>
            <a:off x="608013" y="5046663"/>
            <a:ext cx="8010525" cy="0"/>
          </a:xfrm>
          <a:prstGeom prst="line">
            <a:avLst/>
          </a:prstGeom>
          <a:noFill/>
          <a:ln w="9525">
            <a:solidFill>
              <a:schemeClr val="bg1"/>
            </a:solidFill>
            <a:round/>
            <a:headEnd/>
            <a:tailEnd/>
          </a:ln>
        </p:spPr>
        <p:txBody>
          <a:bodyPr wrap="none" anchor="ctr">
            <a:prstTxWarp prst="textNoShape">
              <a:avLst/>
            </a:prstTxWarp>
          </a:bodyPr>
          <a:lstStyle/>
          <a:p>
            <a:endParaRPr lang="en-US" sz="2400"/>
          </a:p>
        </p:txBody>
      </p:sp>
      <p:sp>
        <p:nvSpPr>
          <p:cNvPr id="18443" name="Line 1035"/>
          <p:cNvSpPr>
            <a:spLocks noChangeShapeType="1"/>
          </p:cNvSpPr>
          <p:nvPr/>
        </p:nvSpPr>
        <p:spPr bwMode="auto">
          <a:xfrm>
            <a:off x="3108325" y="1262063"/>
            <a:ext cx="0" cy="4994275"/>
          </a:xfrm>
          <a:prstGeom prst="line">
            <a:avLst/>
          </a:prstGeom>
          <a:noFill/>
          <a:ln w="9525">
            <a:solidFill>
              <a:schemeClr val="bg1"/>
            </a:solidFill>
            <a:round/>
            <a:headEnd/>
            <a:tailEnd/>
          </a:ln>
        </p:spPr>
        <p:txBody>
          <a:bodyPr wrap="none" anchor="ctr">
            <a:prstTxWarp prst="textNoShape">
              <a:avLst/>
            </a:prstTxWarp>
          </a:bodyPr>
          <a:lstStyle/>
          <a:p>
            <a:endParaRPr lang="en-US"/>
          </a:p>
        </p:txBody>
      </p:sp>
      <p:sp>
        <p:nvSpPr>
          <p:cNvPr id="18444" name="Rectangle 1036"/>
          <p:cNvSpPr>
            <a:spLocks noChangeArrowheads="1"/>
          </p:cNvSpPr>
          <p:nvPr/>
        </p:nvSpPr>
        <p:spPr bwMode="auto">
          <a:xfrm>
            <a:off x="608013" y="1262063"/>
            <a:ext cx="8010525" cy="666750"/>
          </a:xfrm>
          <a:prstGeom prst="rect">
            <a:avLst/>
          </a:prstGeom>
          <a:solidFill>
            <a:srgbClr val="CCCCCC">
              <a:alpha val="19000"/>
            </a:srgbClr>
          </a:solidFill>
          <a:ln w="9525">
            <a:solidFill>
              <a:schemeClr val="bg1"/>
            </a:solidFill>
            <a:miter lim="800000"/>
            <a:headEnd/>
            <a:tailEnd/>
          </a:ln>
        </p:spPr>
        <p:txBody>
          <a:bodyPr wrap="none" anchor="ctr">
            <a:prstTxWarp prst="textNoShape">
              <a:avLst/>
            </a:prstTxWarp>
          </a:bodyPr>
          <a:lstStyle/>
          <a:p>
            <a:endParaRPr lang="en-US"/>
          </a:p>
        </p:txBody>
      </p:sp>
      <p:sp>
        <p:nvSpPr>
          <p:cNvPr id="18445" name="Text Box 1037"/>
          <p:cNvSpPr txBox="1">
            <a:spLocks noChangeArrowheads="1"/>
          </p:cNvSpPr>
          <p:nvPr/>
        </p:nvSpPr>
        <p:spPr bwMode="auto">
          <a:xfrm>
            <a:off x="2062163" y="6323013"/>
            <a:ext cx="7045325" cy="457200"/>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-SHEA and IDSA Clinical Practice Guidelines 2010</a:t>
            </a:r>
          </a:p>
        </p:txBody>
      </p:sp>
      <p:pic>
        <p:nvPicPr>
          <p:cNvPr id="18446" name="Picture 1038">
            <a:hlinkClick r:id="" action="ppaction://ole?verb=0"/>
          </p:cNvPr>
          <p:cNvPicPr>
            <a:picLocks noChangeAspect="1" noChangeArrowheads="1"/>
          </p:cNvPicPr>
          <p:nvPr/>
        </p:nvPicPr>
        <p:blipFill>
          <a:blip r:embed="rId3"/>
          <a:srcRect/>
          <a:stretch>
            <a:fillRect/>
          </a:stretch>
        </p:blipFill>
        <p:spPr bwMode="auto">
          <a:xfrm>
            <a:off x="354013" y="180975"/>
            <a:ext cx="755650" cy="779463"/>
          </a:xfrm>
          <a:prstGeom prst="rect">
            <a:avLst/>
          </a:prstGeom>
          <a:noFill/>
          <a:ln w="12700">
            <a:noFill/>
            <a:miter lim="800000"/>
            <a:headEnd/>
            <a:tailEnd/>
          </a:ln>
          <a:effectLst/>
        </p:spPr>
      </p:pic>
      <p:sp>
        <p:nvSpPr>
          <p:cNvPr id="18447" name="Line 1039"/>
          <p:cNvSpPr>
            <a:spLocks noChangeShapeType="1"/>
          </p:cNvSpPr>
          <p:nvPr/>
        </p:nvSpPr>
        <p:spPr bwMode="auto">
          <a:xfrm flipV="1">
            <a:off x="1154113" y="882650"/>
            <a:ext cx="5876925" cy="22225"/>
          </a:xfrm>
          <a:prstGeom prst="line">
            <a:avLst/>
          </a:prstGeom>
          <a:noFill/>
          <a:ln w="76200">
            <a:solidFill>
              <a:srgbClr val="FFAF0E"/>
            </a:solidFill>
            <a:round/>
            <a:headEnd/>
            <a:tailEnd/>
          </a:ln>
        </p:spPr>
        <p:txBody>
          <a:bodyPr wrap="none" anchor="ctr">
            <a:prstTxWarp prst="textNoShape">
              <a:avLst/>
            </a:prstTxWarp>
          </a:bodyPr>
          <a:lstStyle/>
          <a:p>
            <a:endParaRPr lang="en-US"/>
          </a:p>
        </p:txBody>
      </p:sp>
      <p:sp>
        <p:nvSpPr>
          <p:cNvPr id="18448" name="Text Box 1040"/>
          <p:cNvSpPr txBox="1">
            <a:spLocks noChangeArrowheads="1"/>
          </p:cNvSpPr>
          <p:nvPr/>
        </p:nvSpPr>
        <p:spPr bwMode="auto">
          <a:xfrm>
            <a:off x="1131888" y="303213"/>
            <a:ext cx="5899150" cy="579437"/>
          </a:xfrm>
          <a:prstGeom prst="rect">
            <a:avLst/>
          </a:prstGeom>
          <a:noFill/>
          <a:ln w="9525">
            <a:noFill/>
            <a:miter lim="800000"/>
            <a:headEnd/>
            <a:tailEnd/>
          </a:ln>
        </p:spPr>
        <p:txBody>
          <a:bodyPr wrap="none">
            <a:prstTxWarp prst="textNoShape">
              <a:avLst/>
            </a:prstTxWarp>
            <a:spAutoFit/>
          </a:bodyPr>
          <a:lstStyle/>
          <a:p>
            <a:r>
              <a:rPr lang="en-US" sz="3200">
                <a:solidFill>
                  <a:schemeClr val="bg1"/>
                </a:solidFill>
              </a:rPr>
              <a:t>Severity Scoring and Treatment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4-01 at 8.37.56 PM.png"/>
          <p:cNvPicPr>
            <a:picLocks noChangeAspect="1"/>
          </p:cNvPicPr>
          <p:nvPr/>
        </p:nvPicPr>
        <p:blipFill>
          <a:blip r:embed="rId2"/>
          <a:stretch>
            <a:fillRect/>
          </a:stretch>
        </p:blipFill>
        <p:spPr>
          <a:xfrm>
            <a:off x="146894" y="1094609"/>
            <a:ext cx="8906030" cy="249315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1028"/>
          <p:cNvSpPr txBox="1">
            <a:spLocks noChangeArrowheads="1"/>
          </p:cNvSpPr>
          <p:nvPr/>
        </p:nvSpPr>
        <p:spPr bwMode="auto">
          <a:xfrm>
            <a:off x="663575" y="1982788"/>
            <a:ext cx="2320925" cy="3416320"/>
          </a:xfrm>
          <a:prstGeom prst="rect">
            <a:avLst/>
          </a:prstGeom>
          <a:noFill/>
          <a:ln w="9525">
            <a:noFill/>
            <a:miter lim="800000"/>
            <a:headEnd/>
            <a:tailEnd/>
          </a:ln>
        </p:spPr>
        <p:txBody>
          <a:bodyPr>
            <a:prstTxWarp prst="textNoShape">
              <a:avLst/>
            </a:prstTxWarp>
            <a:spAutoFit/>
          </a:bodyPr>
          <a:lstStyle/>
          <a:p>
            <a:r>
              <a:rPr lang="en-US" sz="2400" dirty="0" smtClean="0">
                <a:solidFill>
                  <a:schemeClr val="bg1"/>
                </a:solidFill>
              </a:rPr>
              <a:t>Mild:</a:t>
            </a:r>
          </a:p>
          <a:p>
            <a:endParaRPr lang="en-US" sz="2400" dirty="0" smtClean="0">
              <a:solidFill>
                <a:schemeClr val="bg1"/>
              </a:solidFill>
            </a:endParaRPr>
          </a:p>
          <a:p>
            <a:r>
              <a:rPr lang="en-US" sz="2400" dirty="0" smtClean="0">
                <a:solidFill>
                  <a:schemeClr val="bg1"/>
                </a:solidFill>
              </a:rPr>
              <a:t>Moderate:</a:t>
            </a:r>
          </a:p>
          <a:p>
            <a:endParaRPr lang="en-US" sz="2400" dirty="0" smtClean="0">
              <a:solidFill>
                <a:schemeClr val="bg1"/>
              </a:solidFill>
            </a:endParaRPr>
          </a:p>
          <a:p>
            <a:endParaRPr lang="en-US" sz="2400" dirty="0" smtClean="0">
              <a:solidFill>
                <a:schemeClr val="bg1"/>
              </a:solidFill>
            </a:endParaRPr>
          </a:p>
          <a:p>
            <a:endParaRPr lang="en-US" sz="2400" dirty="0" smtClean="0">
              <a:solidFill>
                <a:schemeClr val="bg1"/>
              </a:solidFill>
            </a:endParaRPr>
          </a:p>
          <a:p>
            <a:r>
              <a:rPr lang="en-US" sz="2400" dirty="0" smtClean="0">
                <a:solidFill>
                  <a:schemeClr val="bg1"/>
                </a:solidFill>
              </a:rPr>
              <a:t>Severe:	</a:t>
            </a:r>
          </a:p>
          <a:p>
            <a:endParaRPr lang="en-US" sz="2400" dirty="0" smtClean="0">
              <a:solidFill>
                <a:schemeClr val="bg1"/>
              </a:solidFill>
            </a:endParaRPr>
          </a:p>
          <a:p>
            <a:endParaRPr lang="en-US" sz="2400" dirty="0" smtClean="0">
              <a:solidFill>
                <a:schemeClr val="bg1"/>
              </a:solidFill>
            </a:endParaRPr>
          </a:p>
        </p:txBody>
      </p:sp>
      <p:sp>
        <p:nvSpPr>
          <p:cNvPr id="18438" name="Text Box 1030"/>
          <p:cNvSpPr txBox="1">
            <a:spLocks noChangeArrowheads="1"/>
          </p:cNvSpPr>
          <p:nvPr/>
        </p:nvSpPr>
        <p:spPr bwMode="auto">
          <a:xfrm>
            <a:off x="619125" y="1227138"/>
            <a:ext cx="2062163" cy="457200"/>
          </a:xfrm>
          <a:prstGeom prst="rect">
            <a:avLst/>
          </a:prstGeom>
          <a:noFill/>
          <a:ln w="9525">
            <a:noFill/>
            <a:miter lim="800000"/>
            <a:headEnd/>
            <a:tailEnd/>
          </a:ln>
        </p:spPr>
        <p:txBody>
          <a:bodyPr>
            <a:prstTxWarp prst="textNoShape">
              <a:avLst/>
            </a:prstTxWarp>
            <a:spAutoFit/>
          </a:bodyPr>
          <a:lstStyle/>
          <a:p>
            <a:pPr algn="ctr"/>
            <a:r>
              <a:rPr lang="en-US" sz="2400" b="1">
                <a:solidFill>
                  <a:schemeClr val="bg1"/>
                </a:solidFill>
              </a:rPr>
              <a:t>Severity</a:t>
            </a:r>
          </a:p>
        </p:txBody>
      </p:sp>
      <p:sp>
        <p:nvSpPr>
          <p:cNvPr id="18439" name="Text Box 1031"/>
          <p:cNvSpPr txBox="1">
            <a:spLocks noChangeArrowheads="1"/>
          </p:cNvSpPr>
          <p:nvPr/>
        </p:nvSpPr>
        <p:spPr bwMode="auto">
          <a:xfrm>
            <a:off x="3983038" y="1227138"/>
            <a:ext cx="2062162" cy="457200"/>
          </a:xfrm>
          <a:prstGeom prst="rect">
            <a:avLst/>
          </a:prstGeom>
          <a:noFill/>
          <a:ln w="9525">
            <a:noFill/>
            <a:miter lim="800000"/>
            <a:headEnd/>
            <a:tailEnd/>
          </a:ln>
        </p:spPr>
        <p:txBody>
          <a:bodyPr>
            <a:prstTxWarp prst="textNoShape">
              <a:avLst/>
            </a:prstTxWarp>
            <a:spAutoFit/>
          </a:bodyPr>
          <a:lstStyle/>
          <a:p>
            <a:pPr algn="ctr"/>
            <a:r>
              <a:rPr lang="en-US" sz="2400" b="1">
                <a:solidFill>
                  <a:schemeClr val="bg1"/>
                </a:solidFill>
              </a:rPr>
              <a:t>Criteria</a:t>
            </a:r>
          </a:p>
        </p:txBody>
      </p:sp>
      <p:sp>
        <p:nvSpPr>
          <p:cNvPr id="18440" name="Rectangle 1032"/>
          <p:cNvSpPr>
            <a:spLocks noChangeArrowheads="1"/>
          </p:cNvSpPr>
          <p:nvPr/>
        </p:nvSpPr>
        <p:spPr bwMode="auto">
          <a:xfrm>
            <a:off x="392113" y="1147763"/>
            <a:ext cx="8447087" cy="4251345"/>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
        <p:nvSpPr>
          <p:cNvPr id="18443" name="Line 1035"/>
          <p:cNvSpPr>
            <a:spLocks noChangeShapeType="1"/>
          </p:cNvSpPr>
          <p:nvPr/>
        </p:nvSpPr>
        <p:spPr bwMode="auto">
          <a:xfrm flipH="1">
            <a:off x="2870861" y="1147764"/>
            <a:ext cx="21563" cy="4251344"/>
          </a:xfrm>
          <a:prstGeom prst="line">
            <a:avLst/>
          </a:prstGeom>
          <a:noFill/>
          <a:ln w="9525">
            <a:solidFill>
              <a:schemeClr val="bg1"/>
            </a:solidFill>
            <a:round/>
            <a:headEnd/>
            <a:tailEnd/>
          </a:ln>
        </p:spPr>
        <p:txBody>
          <a:bodyPr wrap="none" anchor="ctr">
            <a:prstTxWarp prst="textNoShape">
              <a:avLst/>
            </a:prstTxWarp>
          </a:bodyPr>
          <a:lstStyle/>
          <a:p>
            <a:endParaRPr lang="en-US"/>
          </a:p>
        </p:txBody>
      </p:sp>
      <p:sp>
        <p:nvSpPr>
          <p:cNvPr id="18444" name="Rectangle 1036"/>
          <p:cNvSpPr>
            <a:spLocks noChangeArrowheads="1"/>
          </p:cNvSpPr>
          <p:nvPr/>
        </p:nvSpPr>
        <p:spPr bwMode="auto">
          <a:xfrm>
            <a:off x="392113" y="1147763"/>
            <a:ext cx="8447087" cy="666750"/>
          </a:xfrm>
          <a:prstGeom prst="rect">
            <a:avLst/>
          </a:prstGeom>
          <a:solidFill>
            <a:srgbClr val="CCCCCC">
              <a:alpha val="19000"/>
            </a:srgbClr>
          </a:solidFill>
          <a:ln w="9525">
            <a:solidFill>
              <a:schemeClr val="bg1"/>
            </a:solidFill>
            <a:miter lim="800000"/>
            <a:headEnd/>
            <a:tailEnd/>
          </a:ln>
        </p:spPr>
        <p:txBody>
          <a:bodyPr wrap="none" anchor="ctr">
            <a:prstTxWarp prst="textNoShape">
              <a:avLst/>
            </a:prstTxWarp>
          </a:bodyPr>
          <a:lstStyle/>
          <a:p>
            <a:endParaRPr lang="en-US" sz="2400" dirty="0"/>
          </a:p>
        </p:txBody>
      </p:sp>
      <p:pic>
        <p:nvPicPr>
          <p:cNvPr id="18446" name="Picture 1038">
            <a:hlinkClick r:id="" action="ppaction://ole?verb=0"/>
          </p:cNvPr>
          <p:cNvPicPr>
            <a:picLocks noChangeAspect="1" noChangeArrowheads="1"/>
          </p:cNvPicPr>
          <p:nvPr/>
        </p:nvPicPr>
        <p:blipFill>
          <a:blip r:embed="rId3"/>
          <a:srcRect/>
          <a:stretch>
            <a:fillRect/>
          </a:stretch>
        </p:blipFill>
        <p:spPr bwMode="auto">
          <a:xfrm>
            <a:off x="354013" y="180975"/>
            <a:ext cx="755650" cy="779463"/>
          </a:xfrm>
          <a:prstGeom prst="rect">
            <a:avLst/>
          </a:prstGeom>
          <a:noFill/>
          <a:ln w="12700">
            <a:noFill/>
            <a:miter lim="800000"/>
            <a:headEnd/>
            <a:tailEnd/>
          </a:ln>
          <a:effectLst/>
        </p:spPr>
      </p:pic>
      <p:sp>
        <p:nvSpPr>
          <p:cNvPr id="18447" name="Line 1039"/>
          <p:cNvSpPr>
            <a:spLocks noChangeShapeType="1"/>
          </p:cNvSpPr>
          <p:nvPr/>
        </p:nvSpPr>
        <p:spPr bwMode="auto">
          <a:xfrm flipV="1">
            <a:off x="1154113" y="882650"/>
            <a:ext cx="5876925" cy="22225"/>
          </a:xfrm>
          <a:prstGeom prst="line">
            <a:avLst/>
          </a:prstGeom>
          <a:noFill/>
          <a:ln w="76200">
            <a:solidFill>
              <a:srgbClr val="FFAF0E"/>
            </a:solidFill>
            <a:round/>
            <a:headEnd/>
            <a:tailEnd/>
          </a:ln>
        </p:spPr>
        <p:txBody>
          <a:bodyPr wrap="none" anchor="ctr">
            <a:prstTxWarp prst="textNoShape">
              <a:avLst/>
            </a:prstTxWarp>
          </a:bodyPr>
          <a:lstStyle/>
          <a:p>
            <a:endParaRPr lang="en-US"/>
          </a:p>
        </p:txBody>
      </p:sp>
      <p:sp>
        <p:nvSpPr>
          <p:cNvPr id="18448" name="Text Box 1040"/>
          <p:cNvSpPr txBox="1">
            <a:spLocks noChangeArrowheads="1"/>
          </p:cNvSpPr>
          <p:nvPr/>
        </p:nvSpPr>
        <p:spPr bwMode="auto">
          <a:xfrm>
            <a:off x="1131888" y="303213"/>
            <a:ext cx="6177693" cy="584776"/>
          </a:xfrm>
          <a:prstGeom prst="rect">
            <a:avLst/>
          </a:prstGeom>
          <a:noFill/>
          <a:ln w="9525">
            <a:noFill/>
            <a:miter lim="800000"/>
            <a:headEnd/>
            <a:tailEnd/>
          </a:ln>
        </p:spPr>
        <p:txBody>
          <a:bodyPr wrap="none">
            <a:prstTxWarp prst="textNoShape">
              <a:avLst/>
            </a:prstTxWarp>
            <a:spAutoFit/>
          </a:bodyPr>
          <a:lstStyle/>
          <a:p>
            <a:r>
              <a:rPr lang="en-US" sz="3200" dirty="0" smtClean="0">
                <a:solidFill>
                  <a:schemeClr val="bg1"/>
                </a:solidFill>
              </a:rPr>
              <a:t>ACG Severity </a:t>
            </a:r>
            <a:r>
              <a:rPr lang="en-US" sz="3200" dirty="0">
                <a:solidFill>
                  <a:schemeClr val="bg1"/>
                </a:solidFill>
              </a:rPr>
              <a:t>Scoring and Treatment</a:t>
            </a:r>
          </a:p>
        </p:txBody>
      </p:sp>
      <p:sp>
        <p:nvSpPr>
          <p:cNvPr id="15" name="Line 1033"/>
          <p:cNvSpPr>
            <a:spLocks noChangeShapeType="1"/>
          </p:cNvSpPr>
          <p:nvPr/>
        </p:nvSpPr>
        <p:spPr bwMode="auto">
          <a:xfrm>
            <a:off x="392113" y="2565400"/>
            <a:ext cx="8447087" cy="0"/>
          </a:xfrm>
          <a:prstGeom prst="line">
            <a:avLst/>
          </a:prstGeom>
          <a:noFill/>
          <a:ln w="9525">
            <a:solidFill>
              <a:schemeClr val="bg1"/>
            </a:solidFill>
            <a:round/>
            <a:headEnd/>
            <a:tailEnd/>
          </a:ln>
        </p:spPr>
        <p:txBody>
          <a:bodyPr wrap="none" anchor="ctr">
            <a:prstTxWarp prst="textNoShape">
              <a:avLst/>
            </a:prstTxWarp>
          </a:bodyPr>
          <a:lstStyle/>
          <a:p>
            <a:endParaRPr lang="en-US" sz="2400"/>
          </a:p>
        </p:txBody>
      </p:sp>
      <p:sp>
        <p:nvSpPr>
          <p:cNvPr id="18" name="Rectangle 17"/>
          <p:cNvSpPr/>
          <p:nvPr/>
        </p:nvSpPr>
        <p:spPr>
          <a:xfrm>
            <a:off x="2882900" y="2648635"/>
            <a:ext cx="5956300" cy="1631216"/>
          </a:xfrm>
          <a:prstGeom prst="rect">
            <a:avLst/>
          </a:prstGeom>
        </p:spPr>
        <p:txBody>
          <a:bodyPr wrap="square">
            <a:spAutoFit/>
          </a:bodyPr>
          <a:lstStyle/>
          <a:p>
            <a:r>
              <a:rPr lang="en-US" sz="2000" dirty="0">
                <a:solidFill>
                  <a:srgbClr val="FFFFFF"/>
                </a:solidFill>
              </a:rPr>
              <a:t>Diarrhea plus any additional signs or symptoms not meeting severe or complicated </a:t>
            </a:r>
            <a:r>
              <a:rPr lang="en-US" sz="2000" dirty="0" smtClean="0">
                <a:solidFill>
                  <a:srgbClr val="FFFFFF"/>
                </a:solidFill>
              </a:rPr>
              <a:t>criteria</a:t>
            </a:r>
          </a:p>
          <a:p>
            <a:endParaRPr lang="en-US" sz="2000" dirty="0" smtClean="0">
              <a:solidFill>
                <a:srgbClr val="FFFFFF"/>
              </a:solidFill>
            </a:endParaRPr>
          </a:p>
          <a:p>
            <a:endParaRPr lang="en-US" sz="2000" dirty="0" smtClean="0">
              <a:solidFill>
                <a:srgbClr val="FFFFFF"/>
              </a:solidFill>
            </a:endParaRPr>
          </a:p>
          <a:p>
            <a:endParaRPr lang="en-US" sz="2000" dirty="0">
              <a:solidFill>
                <a:srgbClr val="FFFFFF"/>
              </a:solidFill>
            </a:endParaRPr>
          </a:p>
        </p:txBody>
      </p:sp>
      <p:sp>
        <p:nvSpPr>
          <p:cNvPr id="19" name="Rectangle 18"/>
          <p:cNvSpPr/>
          <p:nvPr/>
        </p:nvSpPr>
        <p:spPr>
          <a:xfrm>
            <a:off x="2870861" y="1982788"/>
            <a:ext cx="1088234" cy="400110"/>
          </a:xfrm>
          <a:prstGeom prst="rect">
            <a:avLst/>
          </a:prstGeom>
        </p:spPr>
        <p:txBody>
          <a:bodyPr wrap="none">
            <a:spAutoFit/>
          </a:bodyPr>
          <a:lstStyle/>
          <a:p>
            <a:r>
              <a:rPr lang="en-US" sz="2000" dirty="0">
                <a:solidFill>
                  <a:srgbClr val="FFFFFF"/>
                </a:solidFill>
              </a:rPr>
              <a:t>Diarrhea </a:t>
            </a:r>
          </a:p>
        </p:txBody>
      </p:sp>
      <p:sp>
        <p:nvSpPr>
          <p:cNvPr id="23" name="Line 1033"/>
          <p:cNvSpPr>
            <a:spLocks noChangeShapeType="1"/>
          </p:cNvSpPr>
          <p:nvPr/>
        </p:nvSpPr>
        <p:spPr bwMode="auto">
          <a:xfrm>
            <a:off x="392113" y="3657600"/>
            <a:ext cx="8447087" cy="0"/>
          </a:xfrm>
          <a:prstGeom prst="line">
            <a:avLst/>
          </a:prstGeom>
          <a:noFill/>
          <a:ln w="9525">
            <a:solidFill>
              <a:schemeClr val="bg1"/>
            </a:solidFill>
            <a:round/>
            <a:headEnd/>
            <a:tailEnd/>
          </a:ln>
        </p:spPr>
        <p:txBody>
          <a:bodyPr wrap="none" anchor="ctr">
            <a:prstTxWarp prst="textNoShape">
              <a:avLst/>
            </a:prstTxWarp>
          </a:bodyPr>
          <a:lstStyle/>
          <a:p>
            <a:endParaRPr lang="en-US" sz="2400"/>
          </a:p>
        </p:txBody>
      </p:sp>
      <p:sp>
        <p:nvSpPr>
          <p:cNvPr id="24" name="Rectangle 23"/>
          <p:cNvSpPr/>
          <p:nvPr/>
        </p:nvSpPr>
        <p:spPr>
          <a:xfrm>
            <a:off x="2870861" y="3721100"/>
            <a:ext cx="4572000" cy="1569660"/>
          </a:xfrm>
          <a:prstGeom prst="rect">
            <a:avLst/>
          </a:prstGeom>
        </p:spPr>
        <p:txBody>
          <a:bodyPr>
            <a:spAutoFit/>
          </a:bodyPr>
          <a:lstStyle/>
          <a:p>
            <a:r>
              <a:rPr lang="en-US" sz="2000" dirty="0" smtClean="0">
                <a:solidFill>
                  <a:srgbClr val="FFFFFF"/>
                </a:solidFill>
              </a:rPr>
              <a:t>Any </a:t>
            </a:r>
            <a:r>
              <a:rPr lang="en-US" sz="2000" dirty="0" smtClean="0">
                <a:solidFill>
                  <a:srgbClr val="FFFF00"/>
                </a:solidFill>
              </a:rPr>
              <a:t>two</a:t>
            </a:r>
            <a:r>
              <a:rPr lang="en-US" sz="2000" dirty="0" smtClean="0">
                <a:solidFill>
                  <a:srgbClr val="FFFFFF"/>
                </a:solidFill>
              </a:rPr>
              <a:t> of the following:</a:t>
            </a:r>
          </a:p>
          <a:p>
            <a:r>
              <a:rPr lang="en-US" sz="2000" dirty="0" smtClean="0">
                <a:solidFill>
                  <a:srgbClr val="FFFFFF"/>
                </a:solidFill>
              </a:rPr>
              <a:t>	-WBC≥ 15000cells/mm</a:t>
            </a:r>
            <a:r>
              <a:rPr lang="en-US" sz="2000" baseline="30000" dirty="0" smtClean="0">
                <a:solidFill>
                  <a:srgbClr val="FFFFFF"/>
                </a:solidFill>
              </a:rPr>
              <a:t>3</a:t>
            </a:r>
            <a:r>
              <a:rPr lang="en-US" sz="2000" dirty="0" smtClean="0">
                <a:solidFill>
                  <a:srgbClr val="FFFFFF"/>
                </a:solidFill>
              </a:rPr>
              <a:t> </a:t>
            </a:r>
          </a:p>
          <a:p>
            <a:endParaRPr lang="en-US" sz="800" dirty="0" smtClean="0">
              <a:solidFill>
                <a:srgbClr val="FFFFFF"/>
              </a:solidFill>
            </a:endParaRPr>
          </a:p>
          <a:p>
            <a:r>
              <a:rPr lang="en-US" sz="2000" dirty="0" smtClean="0">
                <a:solidFill>
                  <a:srgbClr val="FFFFFF"/>
                </a:solidFill>
              </a:rPr>
              <a:t>	-Serum albumin &lt;3 </a:t>
            </a:r>
            <a:r>
              <a:rPr lang="en-US" sz="2000" dirty="0" err="1" smtClean="0">
                <a:solidFill>
                  <a:srgbClr val="FFFFFF"/>
                </a:solidFill>
              </a:rPr>
              <a:t>g/dL</a:t>
            </a:r>
            <a:endParaRPr lang="en-US" sz="2000" dirty="0">
              <a:solidFill>
                <a:srgbClr val="FFFFFF"/>
              </a:solidFill>
            </a:endParaRPr>
          </a:p>
          <a:p>
            <a:endParaRPr lang="en-US" sz="800" dirty="0" smtClean="0">
              <a:solidFill>
                <a:srgbClr val="FFFFFF"/>
              </a:solidFill>
            </a:endParaRPr>
          </a:p>
          <a:p>
            <a:r>
              <a:rPr lang="en-US" sz="2000" dirty="0" smtClean="0">
                <a:solidFill>
                  <a:srgbClr val="FFFFFF"/>
                </a:solidFill>
              </a:rPr>
              <a:t>	-Abdominal tenderness</a:t>
            </a:r>
          </a:p>
        </p:txBody>
      </p:sp>
      <p:sp>
        <p:nvSpPr>
          <p:cNvPr id="26" name="TextBox 25"/>
          <p:cNvSpPr txBox="1"/>
          <p:nvPr/>
        </p:nvSpPr>
        <p:spPr>
          <a:xfrm>
            <a:off x="584860" y="5956299"/>
            <a:ext cx="8276700" cy="707886"/>
          </a:xfrm>
          <a:prstGeom prst="rect">
            <a:avLst/>
          </a:prstGeom>
          <a:noFill/>
        </p:spPr>
        <p:txBody>
          <a:bodyPr wrap="square" rtlCol="0">
            <a:spAutoFit/>
          </a:bodyPr>
          <a:lstStyle/>
          <a:p>
            <a:r>
              <a:rPr lang="en-US" sz="2000" dirty="0" err="1" smtClean="0">
                <a:solidFill>
                  <a:schemeClr val="bg1"/>
                </a:solidFill>
              </a:rPr>
              <a:t>Fujitani</a:t>
            </a:r>
            <a:r>
              <a:rPr lang="en-US" sz="2000" dirty="0" smtClean="0">
                <a:solidFill>
                  <a:schemeClr val="bg1"/>
                </a:solidFill>
              </a:rPr>
              <a:t> et al.  Comparison of clinical severity score indices for Clostridium </a:t>
            </a:r>
            <a:r>
              <a:rPr lang="en-US" sz="2000" dirty="0" err="1" smtClean="0">
                <a:solidFill>
                  <a:schemeClr val="bg1"/>
                </a:solidFill>
              </a:rPr>
              <a:t>difficile</a:t>
            </a:r>
            <a:r>
              <a:rPr lang="en-US" sz="2000" dirty="0" smtClean="0">
                <a:solidFill>
                  <a:schemeClr val="bg1"/>
                </a:solidFill>
              </a:rPr>
              <a:t> infection.  </a:t>
            </a:r>
            <a:r>
              <a:rPr lang="en-US" sz="2000" i="1" dirty="0" smtClean="0">
                <a:solidFill>
                  <a:schemeClr val="bg1"/>
                </a:solidFill>
              </a:rPr>
              <a:t>Infect Control Hosp </a:t>
            </a:r>
            <a:r>
              <a:rPr lang="en-US" sz="2000" i="1" dirty="0" err="1" smtClean="0">
                <a:solidFill>
                  <a:schemeClr val="bg1"/>
                </a:solidFill>
              </a:rPr>
              <a:t>Epidemiol</a:t>
            </a:r>
            <a:r>
              <a:rPr lang="en-US" sz="2000" i="1" dirty="0" smtClean="0">
                <a:solidFill>
                  <a:schemeClr val="bg1"/>
                </a:solidFill>
              </a:rPr>
              <a:t>.  </a:t>
            </a:r>
            <a:r>
              <a:rPr lang="en-US" sz="2000" dirty="0" smtClean="0">
                <a:solidFill>
                  <a:schemeClr val="bg1"/>
                </a:solidFill>
              </a:rPr>
              <a:t>2011</a:t>
            </a:r>
            <a:endParaRPr lang="en-US" sz="20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1028"/>
          <p:cNvSpPr txBox="1">
            <a:spLocks noChangeArrowheads="1"/>
          </p:cNvSpPr>
          <p:nvPr/>
        </p:nvSpPr>
        <p:spPr bwMode="auto">
          <a:xfrm>
            <a:off x="663575" y="1982788"/>
            <a:ext cx="2320925" cy="830997"/>
          </a:xfrm>
          <a:prstGeom prst="rect">
            <a:avLst/>
          </a:prstGeom>
          <a:noFill/>
          <a:ln w="9525">
            <a:noFill/>
            <a:miter lim="800000"/>
            <a:headEnd/>
            <a:tailEnd/>
          </a:ln>
        </p:spPr>
        <p:txBody>
          <a:bodyPr>
            <a:prstTxWarp prst="textNoShape">
              <a:avLst/>
            </a:prstTxWarp>
            <a:spAutoFit/>
          </a:bodyPr>
          <a:lstStyle/>
          <a:p>
            <a:endParaRPr lang="en-US" sz="2400" dirty="0" smtClean="0">
              <a:solidFill>
                <a:schemeClr val="bg1"/>
              </a:solidFill>
            </a:endParaRPr>
          </a:p>
          <a:p>
            <a:r>
              <a:rPr lang="en-US" sz="2400" dirty="0" smtClean="0">
                <a:solidFill>
                  <a:schemeClr val="bg1"/>
                </a:solidFill>
              </a:rPr>
              <a:t>Complicated</a:t>
            </a:r>
            <a:r>
              <a:rPr lang="en-US" sz="2400" dirty="0">
                <a:solidFill>
                  <a:schemeClr val="bg1"/>
                </a:solidFill>
              </a:rPr>
              <a:t>:</a:t>
            </a:r>
          </a:p>
        </p:txBody>
      </p:sp>
      <p:sp>
        <p:nvSpPr>
          <p:cNvPr id="18438" name="Text Box 1030"/>
          <p:cNvSpPr txBox="1">
            <a:spLocks noChangeArrowheads="1"/>
          </p:cNvSpPr>
          <p:nvPr/>
        </p:nvSpPr>
        <p:spPr bwMode="auto">
          <a:xfrm>
            <a:off x="619125" y="1227138"/>
            <a:ext cx="2062163" cy="457200"/>
          </a:xfrm>
          <a:prstGeom prst="rect">
            <a:avLst/>
          </a:prstGeom>
          <a:noFill/>
          <a:ln w="9525">
            <a:noFill/>
            <a:miter lim="800000"/>
            <a:headEnd/>
            <a:tailEnd/>
          </a:ln>
        </p:spPr>
        <p:txBody>
          <a:bodyPr>
            <a:prstTxWarp prst="textNoShape">
              <a:avLst/>
            </a:prstTxWarp>
            <a:spAutoFit/>
          </a:bodyPr>
          <a:lstStyle/>
          <a:p>
            <a:pPr algn="ctr"/>
            <a:r>
              <a:rPr lang="en-US" sz="2400" b="1">
                <a:solidFill>
                  <a:schemeClr val="bg1"/>
                </a:solidFill>
              </a:rPr>
              <a:t>Severity</a:t>
            </a:r>
          </a:p>
        </p:txBody>
      </p:sp>
      <p:sp>
        <p:nvSpPr>
          <p:cNvPr id="18439" name="Text Box 1031"/>
          <p:cNvSpPr txBox="1">
            <a:spLocks noChangeArrowheads="1"/>
          </p:cNvSpPr>
          <p:nvPr/>
        </p:nvSpPr>
        <p:spPr bwMode="auto">
          <a:xfrm>
            <a:off x="3983038" y="1227138"/>
            <a:ext cx="2062162" cy="457200"/>
          </a:xfrm>
          <a:prstGeom prst="rect">
            <a:avLst/>
          </a:prstGeom>
          <a:noFill/>
          <a:ln w="9525">
            <a:noFill/>
            <a:miter lim="800000"/>
            <a:headEnd/>
            <a:tailEnd/>
          </a:ln>
        </p:spPr>
        <p:txBody>
          <a:bodyPr>
            <a:prstTxWarp prst="textNoShape">
              <a:avLst/>
            </a:prstTxWarp>
            <a:spAutoFit/>
          </a:bodyPr>
          <a:lstStyle/>
          <a:p>
            <a:pPr algn="ctr"/>
            <a:r>
              <a:rPr lang="en-US" sz="2400" b="1">
                <a:solidFill>
                  <a:schemeClr val="bg1"/>
                </a:solidFill>
              </a:rPr>
              <a:t>Criteria</a:t>
            </a:r>
          </a:p>
        </p:txBody>
      </p:sp>
      <p:sp>
        <p:nvSpPr>
          <p:cNvPr id="18440" name="Rectangle 1032"/>
          <p:cNvSpPr>
            <a:spLocks noChangeArrowheads="1"/>
          </p:cNvSpPr>
          <p:nvPr/>
        </p:nvSpPr>
        <p:spPr bwMode="auto">
          <a:xfrm>
            <a:off x="392113" y="1147763"/>
            <a:ext cx="8447087" cy="5595937"/>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
        <p:nvSpPr>
          <p:cNvPr id="18443" name="Line 1035"/>
          <p:cNvSpPr>
            <a:spLocks noChangeShapeType="1"/>
          </p:cNvSpPr>
          <p:nvPr/>
        </p:nvSpPr>
        <p:spPr bwMode="auto">
          <a:xfrm flipH="1">
            <a:off x="2882900" y="1147763"/>
            <a:ext cx="9525" cy="5595937"/>
          </a:xfrm>
          <a:prstGeom prst="line">
            <a:avLst/>
          </a:prstGeom>
          <a:noFill/>
          <a:ln w="9525">
            <a:solidFill>
              <a:schemeClr val="bg1"/>
            </a:solidFill>
            <a:round/>
            <a:headEnd/>
            <a:tailEnd/>
          </a:ln>
        </p:spPr>
        <p:txBody>
          <a:bodyPr wrap="none" anchor="ctr">
            <a:prstTxWarp prst="textNoShape">
              <a:avLst/>
            </a:prstTxWarp>
          </a:bodyPr>
          <a:lstStyle/>
          <a:p>
            <a:endParaRPr lang="en-US"/>
          </a:p>
        </p:txBody>
      </p:sp>
      <p:sp>
        <p:nvSpPr>
          <p:cNvPr id="18444" name="Rectangle 1036"/>
          <p:cNvSpPr>
            <a:spLocks noChangeArrowheads="1"/>
          </p:cNvSpPr>
          <p:nvPr/>
        </p:nvSpPr>
        <p:spPr bwMode="auto">
          <a:xfrm>
            <a:off x="392113" y="1147763"/>
            <a:ext cx="8447087" cy="666750"/>
          </a:xfrm>
          <a:prstGeom prst="rect">
            <a:avLst/>
          </a:prstGeom>
          <a:solidFill>
            <a:srgbClr val="CCCCCC">
              <a:alpha val="19000"/>
            </a:srgbClr>
          </a:solidFill>
          <a:ln w="9525">
            <a:solidFill>
              <a:schemeClr val="bg1"/>
            </a:solidFill>
            <a:miter lim="800000"/>
            <a:headEnd/>
            <a:tailEnd/>
          </a:ln>
        </p:spPr>
        <p:txBody>
          <a:bodyPr wrap="none" anchor="ctr">
            <a:prstTxWarp prst="textNoShape">
              <a:avLst/>
            </a:prstTxWarp>
          </a:bodyPr>
          <a:lstStyle/>
          <a:p>
            <a:endParaRPr lang="en-US" sz="2400" dirty="0"/>
          </a:p>
        </p:txBody>
      </p:sp>
      <p:pic>
        <p:nvPicPr>
          <p:cNvPr id="18446" name="Picture 1038">
            <a:hlinkClick r:id="" action="ppaction://ole?verb=0"/>
          </p:cNvPr>
          <p:cNvPicPr>
            <a:picLocks noChangeAspect="1" noChangeArrowheads="1"/>
          </p:cNvPicPr>
          <p:nvPr/>
        </p:nvPicPr>
        <p:blipFill>
          <a:blip r:embed="rId3"/>
          <a:srcRect/>
          <a:stretch>
            <a:fillRect/>
          </a:stretch>
        </p:blipFill>
        <p:spPr bwMode="auto">
          <a:xfrm>
            <a:off x="354013" y="180975"/>
            <a:ext cx="755650" cy="779463"/>
          </a:xfrm>
          <a:prstGeom prst="rect">
            <a:avLst/>
          </a:prstGeom>
          <a:noFill/>
          <a:ln w="12700">
            <a:noFill/>
            <a:miter lim="800000"/>
            <a:headEnd/>
            <a:tailEnd/>
          </a:ln>
          <a:effectLst/>
        </p:spPr>
      </p:pic>
      <p:sp>
        <p:nvSpPr>
          <p:cNvPr id="18447" name="Line 1039"/>
          <p:cNvSpPr>
            <a:spLocks noChangeShapeType="1"/>
          </p:cNvSpPr>
          <p:nvPr/>
        </p:nvSpPr>
        <p:spPr bwMode="auto">
          <a:xfrm flipV="1">
            <a:off x="1154113" y="882650"/>
            <a:ext cx="5876925" cy="22225"/>
          </a:xfrm>
          <a:prstGeom prst="line">
            <a:avLst/>
          </a:prstGeom>
          <a:noFill/>
          <a:ln w="76200">
            <a:solidFill>
              <a:srgbClr val="FFAF0E"/>
            </a:solidFill>
            <a:round/>
            <a:headEnd/>
            <a:tailEnd/>
          </a:ln>
        </p:spPr>
        <p:txBody>
          <a:bodyPr wrap="none" anchor="ctr">
            <a:prstTxWarp prst="textNoShape">
              <a:avLst/>
            </a:prstTxWarp>
          </a:bodyPr>
          <a:lstStyle/>
          <a:p>
            <a:endParaRPr lang="en-US"/>
          </a:p>
        </p:txBody>
      </p:sp>
      <p:sp>
        <p:nvSpPr>
          <p:cNvPr id="18448" name="Text Box 1040"/>
          <p:cNvSpPr txBox="1">
            <a:spLocks noChangeArrowheads="1"/>
          </p:cNvSpPr>
          <p:nvPr/>
        </p:nvSpPr>
        <p:spPr bwMode="auto">
          <a:xfrm>
            <a:off x="1131888" y="303213"/>
            <a:ext cx="6177693" cy="584776"/>
          </a:xfrm>
          <a:prstGeom prst="rect">
            <a:avLst/>
          </a:prstGeom>
          <a:noFill/>
          <a:ln w="9525">
            <a:noFill/>
            <a:miter lim="800000"/>
            <a:headEnd/>
            <a:tailEnd/>
          </a:ln>
        </p:spPr>
        <p:txBody>
          <a:bodyPr wrap="none">
            <a:prstTxWarp prst="textNoShape">
              <a:avLst/>
            </a:prstTxWarp>
            <a:spAutoFit/>
          </a:bodyPr>
          <a:lstStyle/>
          <a:p>
            <a:r>
              <a:rPr lang="en-US" sz="3200" dirty="0" smtClean="0">
                <a:solidFill>
                  <a:schemeClr val="bg1"/>
                </a:solidFill>
              </a:rPr>
              <a:t>ACG Severity </a:t>
            </a:r>
            <a:r>
              <a:rPr lang="en-US" sz="3200" dirty="0">
                <a:solidFill>
                  <a:schemeClr val="bg1"/>
                </a:solidFill>
              </a:rPr>
              <a:t>Scoring and Treatment</a:t>
            </a:r>
          </a:p>
        </p:txBody>
      </p:sp>
      <p:sp>
        <p:nvSpPr>
          <p:cNvPr id="18" name="Rectangle 17"/>
          <p:cNvSpPr/>
          <p:nvPr/>
        </p:nvSpPr>
        <p:spPr>
          <a:xfrm>
            <a:off x="2882900" y="1772335"/>
            <a:ext cx="5956300" cy="5755422"/>
          </a:xfrm>
          <a:prstGeom prst="rect">
            <a:avLst/>
          </a:prstGeom>
        </p:spPr>
        <p:txBody>
          <a:bodyPr wrap="square">
            <a:spAutoFit/>
          </a:bodyPr>
          <a:lstStyle/>
          <a:p>
            <a:endParaRPr lang="en-US" sz="2000" dirty="0" smtClean="0">
              <a:solidFill>
                <a:srgbClr val="FFFFFF"/>
              </a:solidFill>
            </a:endParaRPr>
          </a:p>
          <a:p>
            <a:r>
              <a:rPr lang="en-US" sz="2000" dirty="0">
                <a:solidFill>
                  <a:srgbClr val="FFFFFF"/>
                </a:solidFill>
              </a:rPr>
              <a:t>Any one of the following:</a:t>
            </a:r>
          </a:p>
          <a:p>
            <a:r>
              <a:rPr lang="en-US" sz="2000" dirty="0" smtClean="0">
                <a:solidFill>
                  <a:srgbClr val="FFFFFF"/>
                </a:solidFill>
              </a:rPr>
              <a:t> 	-</a:t>
            </a:r>
            <a:r>
              <a:rPr lang="en-US" sz="2000" dirty="0">
                <a:solidFill>
                  <a:srgbClr val="FFFFFF"/>
                </a:solidFill>
              </a:rPr>
              <a:t>Admission to</a:t>
            </a:r>
            <a:r>
              <a:rPr lang="en-US" sz="2000" dirty="0" smtClean="0">
                <a:solidFill>
                  <a:srgbClr val="FFFFFF"/>
                </a:solidFill>
              </a:rPr>
              <a:t> ICU for  CDI</a:t>
            </a:r>
          </a:p>
          <a:p>
            <a:endParaRPr lang="en-US" sz="800" dirty="0" smtClean="0">
              <a:solidFill>
                <a:srgbClr val="FFFFFF"/>
              </a:solidFill>
            </a:endParaRPr>
          </a:p>
          <a:p>
            <a:r>
              <a:rPr lang="en-US" sz="2000" dirty="0" smtClean="0">
                <a:solidFill>
                  <a:srgbClr val="FFFFFF"/>
                </a:solidFill>
              </a:rPr>
              <a:t> 	-</a:t>
            </a:r>
            <a:r>
              <a:rPr lang="en-US" sz="2000" dirty="0">
                <a:solidFill>
                  <a:srgbClr val="FFFFFF"/>
                </a:solidFill>
              </a:rPr>
              <a:t>Hypotension with or without required use of  </a:t>
            </a:r>
            <a:r>
              <a:rPr lang="en-US" sz="2000" dirty="0" smtClean="0">
                <a:solidFill>
                  <a:srgbClr val="FFFFFF"/>
                </a:solidFill>
              </a:rPr>
              <a:t> 	  	  vasopressors</a:t>
            </a:r>
          </a:p>
          <a:p>
            <a:r>
              <a:rPr lang="en-US" sz="2000" dirty="0">
                <a:solidFill>
                  <a:srgbClr val="FFFFFF"/>
                </a:solidFill>
              </a:rPr>
              <a:t>	</a:t>
            </a:r>
            <a:r>
              <a:rPr lang="en-US" sz="2000" dirty="0" smtClean="0">
                <a:solidFill>
                  <a:srgbClr val="FFFFFF"/>
                </a:solidFill>
              </a:rPr>
              <a:t>-</a:t>
            </a:r>
            <a:r>
              <a:rPr lang="en-US" sz="2000" dirty="0">
                <a:solidFill>
                  <a:srgbClr val="FFFFFF"/>
                </a:solidFill>
              </a:rPr>
              <a:t>End organ failure (Mechanical ventilation, Renal 	   failure, </a:t>
            </a:r>
            <a:r>
              <a:rPr lang="en-US" sz="2000" dirty="0" err="1">
                <a:solidFill>
                  <a:srgbClr val="FFFFFF"/>
                </a:solidFill>
              </a:rPr>
              <a:t>etc</a:t>
            </a:r>
            <a:r>
              <a:rPr lang="en-US" sz="2000" dirty="0">
                <a:solidFill>
                  <a:srgbClr val="FFFFFF"/>
                </a:solidFill>
              </a:rPr>
              <a:t>) </a:t>
            </a:r>
            <a:endParaRPr lang="en-US" sz="2000" dirty="0" smtClean="0">
              <a:solidFill>
                <a:srgbClr val="FFFFFF"/>
              </a:solidFill>
            </a:endParaRPr>
          </a:p>
          <a:p>
            <a:endParaRPr lang="en-US" sz="2000" dirty="0">
              <a:solidFill>
                <a:srgbClr val="FFFFFF"/>
              </a:solidFill>
            </a:endParaRPr>
          </a:p>
          <a:p>
            <a:r>
              <a:rPr lang="en-US" sz="2000" dirty="0" smtClean="0">
                <a:solidFill>
                  <a:srgbClr val="FFFFFF"/>
                </a:solidFill>
              </a:rPr>
              <a:t>	-</a:t>
            </a:r>
            <a:r>
              <a:rPr lang="en-US" sz="2000" dirty="0">
                <a:solidFill>
                  <a:srgbClr val="FFFFFF"/>
                </a:solidFill>
              </a:rPr>
              <a:t>Mental status changes </a:t>
            </a:r>
            <a:endParaRPr lang="en-US" sz="2000" dirty="0" smtClean="0">
              <a:solidFill>
                <a:srgbClr val="FFFFFF"/>
              </a:solidFill>
            </a:endParaRPr>
          </a:p>
          <a:p>
            <a:endParaRPr lang="en-US" sz="800" dirty="0" smtClean="0">
              <a:solidFill>
                <a:srgbClr val="FFFFFF"/>
              </a:solidFill>
            </a:endParaRPr>
          </a:p>
          <a:p>
            <a:r>
              <a:rPr lang="en-US" sz="2000" dirty="0" smtClean="0">
                <a:solidFill>
                  <a:srgbClr val="FFFFFF"/>
                </a:solidFill>
              </a:rPr>
              <a:t> 	-</a:t>
            </a:r>
            <a:r>
              <a:rPr lang="en-US" sz="2000" dirty="0">
                <a:solidFill>
                  <a:srgbClr val="FFFFFF"/>
                </a:solidFill>
              </a:rPr>
              <a:t>Fever ≥38.5°</a:t>
            </a:r>
            <a:r>
              <a:rPr lang="en-US" sz="2000" dirty="0" smtClean="0">
                <a:solidFill>
                  <a:srgbClr val="FFFFFF"/>
                </a:solidFill>
              </a:rPr>
              <a:t> </a:t>
            </a:r>
          </a:p>
          <a:p>
            <a:endParaRPr lang="en-US" sz="2000" dirty="0" smtClean="0">
              <a:solidFill>
                <a:srgbClr val="FFFFFF"/>
              </a:solidFill>
            </a:endParaRPr>
          </a:p>
          <a:p>
            <a:r>
              <a:rPr lang="en-US" sz="2000" dirty="0" smtClean="0">
                <a:solidFill>
                  <a:srgbClr val="FFFFFF"/>
                </a:solidFill>
              </a:rPr>
              <a:t> 	-</a:t>
            </a:r>
            <a:r>
              <a:rPr lang="en-US" sz="2000" dirty="0">
                <a:solidFill>
                  <a:srgbClr val="FFFFFF"/>
                </a:solidFill>
              </a:rPr>
              <a:t>Ileus or significant abdominal </a:t>
            </a:r>
            <a:r>
              <a:rPr lang="en-US" sz="2000" dirty="0" smtClean="0">
                <a:solidFill>
                  <a:srgbClr val="FFFFFF"/>
                </a:solidFill>
              </a:rPr>
              <a:t>distention/tender</a:t>
            </a:r>
          </a:p>
          <a:p>
            <a:r>
              <a:rPr lang="en-US" sz="800" dirty="0" smtClean="0">
                <a:solidFill>
                  <a:srgbClr val="FFFFFF"/>
                </a:solidFill>
              </a:rPr>
              <a:t> </a:t>
            </a:r>
            <a:endParaRPr lang="en-US" sz="800" dirty="0">
              <a:solidFill>
                <a:srgbClr val="FFFFFF"/>
              </a:solidFill>
            </a:endParaRPr>
          </a:p>
          <a:p>
            <a:endParaRPr lang="en-US" sz="800" dirty="0" smtClean="0">
              <a:solidFill>
                <a:srgbClr val="FFFFFF"/>
              </a:solidFill>
            </a:endParaRPr>
          </a:p>
          <a:p>
            <a:r>
              <a:rPr lang="en-US" sz="2000" dirty="0" smtClean="0">
                <a:solidFill>
                  <a:srgbClr val="FFFFFF"/>
                </a:solidFill>
              </a:rPr>
              <a:t> 	-</a:t>
            </a:r>
            <a:r>
              <a:rPr lang="en-US" sz="2000" dirty="0">
                <a:solidFill>
                  <a:srgbClr val="FFFFFF"/>
                </a:solidFill>
              </a:rPr>
              <a:t>WBC≥ 35,000 cells/mm</a:t>
            </a:r>
            <a:r>
              <a:rPr lang="en-US" sz="2000" baseline="30000" dirty="0">
                <a:solidFill>
                  <a:srgbClr val="FFFFFF"/>
                </a:solidFill>
              </a:rPr>
              <a:t>3</a:t>
            </a:r>
            <a:r>
              <a:rPr lang="en-US" sz="2000" baseline="30000" dirty="0" smtClean="0">
                <a:solidFill>
                  <a:srgbClr val="FFFFFF"/>
                </a:solidFill>
              </a:rPr>
              <a:t> </a:t>
            </a:r>
          </a:p>
          <a:p>
            <a:endParaRPr lang="en-US" sz="800" dirty="0" smtClean="0">
              <a:solidFill>
                <a:srgbClr val="FFFFFF"/>
              </a:solidFill>
            </a:endParaRPr>
          </a:p>
          <a:p>
            <a:r>
              <a:rPr lang="en-US" sz="2000" baseline="30000" dirty="0" smtClean="0">
                <a:solidFill>
                  <a:srgbClr val="FFFFFF"/>
                </a:solidFill>
              </a:rPr>
              <a:t> 	-</a:t>
            </a:r>
            <a:r>
              <a:rPr lang="en-US" sz="2000" dirty="0">
                <a:solidFill>
                  <a:srgbClr val="FFFFFF"/>
                </a:solidFill>
              </a:rPr>
              <a:t>Serum lactate levels greater than 2.2 </a:t>
            </a:r>
            <a:r>
              <a:rPr lang="en-US" sz="2000" dirty="0" err="1">
                <a:solidFill>
                  <a:srgbClr val="FFFFFF"/>
                </a:solidFill>
              </a:rPr>
              <a:t>mmol</a:t>
            </a:r>
            <a:r>
              <a:rPr lang="en-US" sz="2000" dirty="0">
                <a:solidFill>
                  <a:srgbClr val="FFFFFF"/>
                </a:solidFill>
              </a:rPr>
              <a:t>/</a:t>
            </a:r>
            <a:r>
              <a:rPr lang="en-US" sz="2000" dirty="0" smtClean="0">
                <a:solidFill>
                  <a:srgbClr val="FFFFFF"/>
                </a:solidFill>
              </a:rPr>
              <a:t>Liter</a:t>
            </a:r>
          </a:p>
          <a:p>
            <a:r>
              <a:rPr lang="en-US" sz="800" dirty="0" smtClean="0">
                <a:solidFill>
                  <a:srgbClr val="FFFFFF"/>
                </a:solidFill>
              </a:rPr>
              <a:t> </a:t>
            </a:r>
            <a:endParaRPr lang="en-US" sz="800" dirty="0">
              <a:solidFill>
                <a:srgbClr val="FFFFFF"/>
              </a:solidFill>
            </a:endParaRPr>
          </a:p>
          <a:p>
            <a:r>
              <a:rPr lang="en-US" sz="2000" dirty="0" smtClean="0">
                <a:solidFill>
                  <a:srgbClr val="FFFFFF"/>
                </a:solidFill>
              </a:rPr>
              <a:t> 	</a:t>
            </a:r>
            <a:endParaRPr lang="en-US" sz="2000" dirty="0">
              <a:solidFill>
                <a:srgbClr val="FFFFFF"/>
              </a:solidFill>
            </a:endParaRPr>
          </a:p>
          <a:p>
            <a:endParaRPr lang="en-US" sz="2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1028"/>
          <p:cNvSpPr txBox="1">
            <a:spLocks noChangeArrowheads="1"/>
          </p:cNvSpPr>
          <p:nvPr/>
        </p:nvSpPr>
        <p:spPr bwMode="auto">
          <a:xfrm>
            <a:off x="663575" y="1982788"/>
            <a:ext cx="2320925" cy="3416320"/>
          </a:xfrm>
          <a:prstGeom prst="rect">
            <a:avLst/>
          </a:prstGeom>
          <a:noFill/>
          <a:ln w="9525">
            <a:noFill/>
            <a:miter lim="800000"/>
            <a:headEnd/>
            <a:tailEnd/>
          </a:ln>
        </p:spPr>
        <p:txBody>
          <a:bodyPr>
            <a:prstTxWarp prst="textNoShape">
              <a:avLst/>
            </a:prstTxWarp>
            <a:spAutoFit/>
          </a:bodyPr>
          <a:lstStyle/>
          <a:p>
            <a:r>
              <a:rPr lang="en-US" sz="2400" dirty="0" smtClean="0">
                <a:solidFill>
                  <a:schemeClr val="bg1"/>
                </a:solidFill>
              </a:rPr>
              <a:t>Mild:</a:t>
            </a:r>
          </a:p>
          <a:p>
            <a:endParaRPr lang="en-US" sz="2400" dirty="0" smtClean="0">
              <a:solidFill>
                <a:schemeClr val="bg1"/>
              </a:solidFill>
            </a:endParaRPr>
          </a:p>
          <a:p>
            <a:r>
              <a:rPr lang="en-US" sz="2400" dirty="0" smtClean="0">
                <a:solidFill>
                  <a:schemeClr val="bg1"/>
                </a:solidFill>
              </a:rPr>
              <a:t>Moderate:</a:t>
            </a:r>
          </a:p>
          <a:p>
            <a:endParaRPr lang="en-US" sz="2400" dirty="0" smtClean="0">
              <a:solidFill>
                <a:schemeClr val="bg1"/>
              </a:solidFill>
            </a:endParaRPr>
          </a:p>
          <a:p>
            <a:endParaRPr lang="en-US" sz="2400" dirty="0" smtClean="0">
              <a:solidFill>
                <a:schemeClr val="bg1"/>
              </a:solidFill>
            </a:endParaRPr>
          </a:p>
          <a:p>
            <a:endParaRPr lang="en-US" sz="2400" dirty="0" smtClean="0">
              <a:solidFill>
                <a:schemeClr val="bg1"/>
              </a:solidFill>
            </a:endParaRPr>
          </a:p>
          <a:p>
            <a:r>
              <a:rPr lang="en-US" sz="2400" dirty="0" smtClean="0">
                <a:solidFill>
                  <a:schemeClr val="bg1"/>
                </a:solidFill>
              </a:rPr>
              <a:t>Severe:	</a:t>
            </a:r>
          </a:p>
          <a:p>
            <a:endParaRPr lang="en-US" sz="2400" dirty="0" smtClean="0">
              <a:solidFill>
                <a:schemeClr val="bg1"/>
              </a:solidFill>
            </a:endParaRPr>
          </a:p>
          <a:p>
            <a:endParaRPr lang="en-US" sz="2400" dirty="0" smtClean="0">
              <a:solidFill>
                <a:schemeClr val="bg1"/>
              </a:solidFill>
            </a:endParaRPr>
          </a:p>
        </p:txBody>
      </p:sp>
      <p:sp>
        <p:nvSpPr>
          <p:cNvPr id="18438" name="Text Box 1030"/>
          <p:cNvSpPr txBox="1">
            <a:spLocks noChangeArrowheads="1"/>
          </p:cNvSpPr>
          <p:nvPr/>
        </p:nvSpPr>
        <p:spPr bwMode="auto">
          <a:xfrm>
            <a:off x="225425" y="1227138"/>
            <a:ext cx="2062163" cy="457200"/>
          </a:xfrm>
          <a:prstGeom prst="rect">
            <a:avLst/>
          </a:prstGeom>
          <a:noFill/>
          <a:ln w="9525">
            <a:noFill/>
            <a:miter lim="800000"/>
            <a:headEnd/>
            <a:tailEnd/>
          </a:ln>
        </p:spPr>
        <p:txBody>
          <a:bodyPr>
            <a:prstTxWarp prst="textNoShape">
              <a:avLst/>
            </a:prstTxWarp>
            <a:spAutoFit/>
          </a:bodyPr>
          <a:lstStyle/>
          <a:p>
            <a:pPr algn="ctr"/>
            <a:r>
              <a:rPr lang="en-US" sz="2400" b="1">
                <a:solidFill>
                  <a:schemeClr val="bg1"/>
                </a:solidFill>
              </a:rPr>
              <a:t>Severity</a:t>
            </a:r>
          </a:p>
        </p:txBody>
      </p:sp>
      <p:sp>
        <p:nvSpPr>
          <p:cNvPr id="18439" name="Text Box 1031"/>
          <p:cNvSpPr txBox="1">
            <a:spLocks noChangeArrowheads="1"/>
          </p:cNvSpPr>
          <p:nvPr/>
        </p:nvSpPr>
        <p:spPr bwMode="auto">
          <a:xfrm>
            <a:off x="2674938" y="1227138"/>
            <a:ext cx="2062162" cy="457200"/>
          </a:xfrm>
          <a:prstGeom prst="rect">
            <a:avLst/>
          </a:prstGeom>
          <a:noFill/>
          <a:ln w="9525">
            <a:noFill/>
            <a:miter lim="800000"/>
            <a:headEnd/>
            <a:tailEnd/>
          </a:ln>
        </p:spPr>
        <p:txBody>
          <a:bodyPr>
            <a:prstTxWarp prst="textNoShape">
              <a:avLst/>
            </a:prstTxWarp>
            <a:spAutoFit/>
          </a:bodyPr>
          <a:lstStyle/>
          <a:p>
            <a:pPr algn="ctr"/>
            <a:r>
              <a:rPr lang="en-US" sz="2400" b="1">
                <a:solidFill>
                  <a:schemeClr val="bg1"/>
                </a:solidFill>
              </a:rPr>
              <a:t>Criteria</a:t>
            </a:r>
          </a:p>
        </p:txBody>
      </p:sp>
      <p:sp>
        <p:nvSpPr>
          <p:cNvPr id="18440" name="Rectangle 1032"/>
          <p:cNvSpPr>
            <a:spLocks noChangeArrowheads="1"/>
          </p:cNvSpPr>
          <p:nvPr/>
        </p:nvSpPr>
        <p:spPr bwMode="auto">
          <a:xfrm>
            <a:off x="392113" y="1147763"/>
            <a:ext cx="8447087" cy="4251345"/>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
        <p:nvSpPr>
          <p:cNvPr id="18443" name="Line 1035"/>
          <p:cNvSpPr>
            <a:spLocks noChangeShapeType="1"/>
          </p:cNvSpPr>
          <p:nvPr/>
        </p:nvSpPr>
        <p:spPr bwMode="auto">
          <a:xfrm flipH="1">
            <a:off x="2289837" y="1163638"/>
            <a:ext cx="21563" cy="4251344"/>
          </a:xfrm>
          <a:prstGeom prst="line">
            <a:avLst/>
          </a:prstGeom>
          <a:noFill/>
          <a:ln w="9525">
            <a:solidFill>
              <a:schemeClr val="bg1"/>
            </a:solidFill>
            <a:round/>
            <a:headEnd/>
            <a:tailEnd/>
          </a:ln>
        </p:spPr>
        <p:txBody>
          <a:bodyPr wrap="none" anchor="ctr">
            <a:prstTxWarp prst="textNoShape">
              <a:avLst/>
            </a:prstTxWarp>
          </a:bodyPr>
          <a:lstStyle/>
          <a:p>
            <a:endParaRPr lang="en-US"/>
          </a:p>
        </p:txBody>
      </p:sp>
      <p:sp>
        <p:nvSpPr>
          <p:cNvPr id="18444" name="Rectangle 1036"/>
          <p:cNvSpPr>
            <a:spLocks noChangeArrowheads="1"/>
          </p:cNvSpPr>
          <p:nvPr/>
        </p:nvSpPr>
        <p:spPr bwMode="auto">
          <a:xfrm>
            <a:off x="392113" y="1147763"/>
            <a:ext cx="8447087" cy="666750"/>
          </a:xfrm>
          <a:prstGeom prst="rect">
            <a:avLst/>
          </a:prstGeom>
          <a:solidFill>
            <a:srgbClr val="CCCCCC">
              <a:alpha val="19000"/>
            </a:srgbClr>
          </a:solidFill>
          <a:ln w="9525">
            <a:solidFill>
              <a:schemeClr val="bg1"/>
            </a:solidFill>
            <a:miter lim="800000"/>
            <a:headEnd/>
            <a:tailEnd/>
          </a:ln>
        </p:spPr>
        <p:txBody>
          <a:bodyPr wrap="none" anchor="ctr">
            <a:prstTxWarp prst="textNoShape">
              <a:avLst/>
            </a:prstTxWarp>
          </a:bodyPr>
          <a:lstStyle/>
          <a:p>
            <a:endParaRPr lang="en-US" sz="2400" dirty="0"/>
          </a:p>
        </p:txBody>
      </p:sp>
      <p:pic>
        <p:nvPicPr>
          <p:cNvPr id="18446" name="Picture 1038">
            <a:hlinkClick r:id="" action="ppaction://ole?verb=0"/>
          </p:cNvPr>
          <p:cNvPicPr>
            <a:picLocks noChangeAspect="1" noChangeArrowheads="1"/>
          </p:cNvPicPr>
          <p:nvPr/>
        </p:nvPicPr>
        <p:blipFill>
          <a:blip r:embed="rId3"/>
          <a:srcRect/>
          <a:stretch>
            <a:fillRect/>
          </a:stretch>
        </p:blipFill>
        <p:spPr bwMode="auto">
          <a:xfrm>
            <a:off x="354013" y="180975"/>
            <a:ext cx="755650" cy="779463"/>
          </a:xfrm>
          <a:prstGeom prst="rect">
            <a:avLst/>
          </a:prstGeom>
          <a:noFill/>
          <a:ln w="12700">
            <a:noFill/>
            <a:miter lim="800000"/>
            <a:headEnd/>
            <a:tailEnd/>
          </a:ln>
          <a:effectLst/>
        </p:spPr>
      </p:pic>
      <p:sp>
        <p:nvSpPr>
          <p:cNvPr id="18447" name="Line 1039"/>
          <p:cNvSpPr>
            <a:spLocks noChangeShapeType="1"/>
          </p:cNvSpPr>
          <p:nvPr/>
        </p:nvSpPr>
        <p:spPr bwMode="auto">
          <a:xfrm flipV="1">
            <a:off x="1154113" y="882650"/>
            <a:ext cx="5876925" cy="22225"/>
          </a:xfrm>
          <a:prstGeom prst="line">
            <a:avLst/>
          </a:prstGeom>
          <a:noFill/>
          <a:ln w="76200">
            <a:solidFill>
              <a:srgbClr val="FFAF0E"/>
            </a:solidFill>
            <a:round/>
            <a:headEnd/>
            <a:tailEnd/>
          </a:ln>
        </p:spPr>
        <p:txBody>
          <a:bodyPr wrap="none" anchor="ctr">
            <a:prstTxWarp prst="textNoShape">
              <a:avLst/>
            </a:prstTxWarp>
          </a:bodyPr>
          <a:lstStyle/>
          <a:p>
            <a:endParaRPr lang="en-US"/>
          </a:p>
        </p:txBody>
      </p:sp>
      <p:sp>
        <p:nvSpPr>
          <p:cNvPr id="18448" name="Text Box 1040"/>
          <p:cNvSpPr txBox="1">
            <a:spLocks noChangeArrowheads="1"/>
          </p:cNvSpPr>
          <p:nvPr/>
        </p:nvSpPr>
        <p:spPr bwMode="auto">
          <a:xfrm>
            <a:off x="1131888" y="303213"/>
            <a:ext cx="6177693" cy="584776"/>
          </a:xfrm>
          <a:prstGeom prst="rect">
            <a:avLst/>
          </a:prstGeom>
          <a:noFill/>
          <a:ln w="9525">
            <a:noFill/>
            <a:miter lim="800000"/>
            <a:headEnd/>
            <a:tailEnd/>
          </a:ln>
        </p:spPr>
        <p:txBody>
          <a:bodyPr wrap="none">
            <a:prstTxWarp prst="textNoShape">
              <a:avLst/>
            </a:prstTxWarp>
            <a:spAutoFit/>
          </a:bodyPr>
          <a:lstStyle/>
          <a:p>
            <a:r>
              <a:rPr lang="en-US" sz="3200" dirty="0" smtClean="0">
                <a:solidFill>
                  <a:schemeClr val="bg1"/>
                </a:solidFill>
              </a:rPr>
              <a:t>ACG Severity </a:t>
            </a:r>
            <a:r>
              <a:rPr lang="en-US" sz="3200" dirty="0">
                <a:solidFill>
                  <a:schemeClr val="bg1"/>
                </a:solidFill>
              </a:rPr>
              <a:t>Scoring and Treatment</a:t>
            </a:r>
          </a:p>
        </p:txBody>
      </p:sp>
      <p:sp>
        <p:nvSpPr>
          <p:cNvPr id="15" name="Line 1033"/>
          <p:cNvSpPr>
            <a:spLocks noChangeShapeType="1"/>
          </p:cNvSpPr>
          <p:nvPr/>
        </p:nvSpPr>
        <p:spPr bwMode="auto">
          <a:xfrm>
            <a:off x="392113" y="2565400"/>
            <a:ext cx="5983287" cy="0"/>
          </a:xfrm>
          <a:prstGeom prst="line">
            <a:avLst/>
          </a:prstGeom>
          <a:noFill/>
          <a:ln w="9525">
            <a:solidFill>
              <a:schemeClr val="bg1"/>
            </a:solidFill>
            <a:round/>
            <a:headEnd/>
            <a:tailEnd/>
          </a:ln>
        </p:spPr>
        <p:txBody>
          <a:bodyPr wrap="none" anchor="ctr">
            <a:prstTxWarp prst="textNoShape">
              <a:avLst/>
            </a:prstTxWarp>
          </a:bodyPr>
          <a:lstStyle/>
          <a:p>
            <a:endParaRPr lang="en-US" sz="2400"/>
          </a:p>
        </p:txBody>
      </p:sp>
      <p:sp>
        <p:nvSpPr>
          <p:cNvPr id="18" name="Rectangle 17"/>
          <p:cNvSpPr/>
          <p:nvPr/>
        </p:nvSpPr>
        <p:spPr>
          <a:xfrm>
            <a:off x="2349500" y="2648635"/>
            <a:ext cx="4025900" cy="1938992"/>
          </a:xfrm>
          <a:prstGeom prst="rect">
            <a:avLst/>
          </a:prstGeom>
        </p:spPr>
        <p:txBody>
          <a:bodyPr wrap="square">
            <a:spAutoFit/>
          </a:bodyPr>
          <a:lstStyle/>
          <a:p>
            <a:r>
              <a:rPr lang="en-US" sz="2000" dirty="0">
                <a:solidFill>
                  <a:srgbClr val="FFFFFF"/>
                </a:solidFill>
              </a:rPr>
              <a:t>Diarrhea plus any additional signs or symptoms not meeting severe or complicated </a:t>
            </a:r>
            <a:r>
              <a:rPr lang="en-US" sz="2000" dirty="0" smtClean="0">
                <a:solidFill>
                  <a:srgbClr val="FFFFFF"/>
                </a:solidFill>
              </a:rPr>
              <a:t>criteria</a:t>
            </a:r>
          </a:p>
          <a:p>
            <a:endParaRPr lang="en-US" sz="2000" dirty="0" smtClean="0">
              <a:solidFill>
                <a:srgbClr val="FFFFFF"/>
              </a:solidFill>
            </a:endParaRPr>
          </a:p>
          <a:p>
            <a:endParaRPr lang="en-US" sz="2000" dirty="0" smtClean="0">
              <a:solidFill>
                <a:srgbClr val="FFFFFF"/>
              </a:solidFill>
            </a:endParaRPr>
          </a:p>
          <a:p>
            <a:endParaRPr lang="en-US" sz="2000" dirty="0">
              <a:solidFill>
                <a:srgbClr val="FFFFFF"/>
              </a:solidFill>
            </a:endParaRPr>
          </a:p>
        </p:txBody>
      </p:sp>
      <p:sp>
        <p:nvSpPr>
          <p:cNvPr id="19" name="Rectangle 18"/>
          <p:cNvSpPr/>
          <p:nvPr/>
        </p:nvSpPr>
        <p:spPr>
          <a:xfrm>
            <a:off x="2337461" y="1982788"/>
            <a:ext cx="1088234" cy="400110"/>
          </a:xfrm>
          <a:prstGeom prst="rect">
            <a:avLst/>
          </a:prstGeom>
        </p:spPr>
        <p:txBody>
          <a:bodyPr wrap="square">
            <a:spAutoFit/>
          </a:bodyPr>
          <a:lstStyle/>
          <a:p>
            <a:r>
              <a:rPr lang="en-US" sz="2000" dirty="0">
                <a:solidFill>
                  <a:srgbClr val="FFFFFF"/>
                </a:solidFill>
              </a:rPr>
              <a:t>Diarrhea </a:t>
            </a:r>
          </a:p>
        </p:txBody>
      </p:sp>
      <p:sp>
        <p:nvSpPr>
          <p:cNvPr id="23" name="Line 1033"/>
          <p:cNvSpPr>
            <a:spLocks noChangeShapeType="1"/>
          </p:cNvSpPr>
          <p:nvPr/>
        </p:nvSpPr>
        <p:spPr bwMode="auto">
          <a:xfrm>
            <a:off x="392113" y="3657600"/>
            <a:ext cx="8447087" cy="0"/>
          </a:xfrm>
          <a:prstGeom prst="line">
            <a:avLst/>
          </a:prstGeom>
          <a:noFill/>
          <a:ln w="9525">
            <a:solidFill>
              <a:schemeClr val="bg1"/>
            </a:solidFill>
            <a:round/>
            <a:headEnd/>
            <a:tailEnd/>
          </a:ln>
        </p:spPr>
        <p:txBody>
          <a:bodyPr wrap="none" anchor="ctr">
            <a:prstTxWarp prst="textNoShape">
              <a:avLst/>
            </a:prstTxWarp>
          </a:bodyPr>
          <a:lstStyle/>
          <a:p>
            <a:endParaRPr lang="en-US" sz="2400"/>
          </a:p>
        </p:txBody>
      </p:sp>
      <p:sp>
        <p:nvSpPr>
          <p:cNvPr id="24" name="Rectangle 23"/>
          <p:cNvSpPr/>
          <p:nvPr/>
        </p:nvSpPr>
        <p:spPr>
          <a:xfrm>
            <a:off x="2337461" y="3721100"/>
            <a:ext cx="4572000" cy="1569660"/>
          </a:xfrm>
          <a:prstGeom prst="rect">
            <a:avLst/>
          </a:prstGeom>
        </p:spPr>
        <p:txBody>
          <a:bodyPr wrap="square">
            <a:spAutoFit/>
          </a:bodyPr>
          <a:lstStyle/>
          <a:p>
            <a:r>
              <a:rPr lang="en-US" sz="2000" dirty="0" smtClean="0">
                <a:solidFill>
                  <a:srgbClr val="FFFFFF"/>
                </a:solidFill>
              </a:rPr>
              <a:t>Any </a:t>
            </a:r>
            <a:r>
              <a:rPr lang="en-US" sz="2000" dirty="0" smtClean="0">
                <a:solidFill>
                  <a:srgbClr val="FFFF00"/>
                </a:solidFill>
              </a:rPr>
              <a:t>two</a:t>
            </a:r>
            <a:r>
              <a:rPr lang="en-US" sz="2000" dirty="0" smtClean="0">
                <a:solidFill>
                  <a:srgbClr val="FFFFFF"/>
                </a:solidFill>
              </a:rPr>
              <a:t> of the following:</a:t>
            </a:r>
          </a:p>
          <a:p>
            <a:r>
              <a:rPr lang="en-US" sz="2000" dirty="0" smtClean="0">
                <a:solidFill>
                  <a:srgbClr val="FFFFFF"/>
                </a:solidFill>
              </a:rPr>
              <a:t>	-WBC≥ 15000cells/mm</a:t>
            </a:r>
            <a:r>
              <a:rPr lang="en-US" sz="2000" baseline="30000" dirty="0" smtClean="0">
                <a:solidFill>
                  <a:srgbClr val="FFFFFF"/>
                </a:solidFill>
              </a:rPr>
              <a:t>3</a:t>
            </a:r>
            <a:r>
              <a:rPr lang="en-US" sz="2000" dirty="0" smtClean="0">
                <a:solidFill>
                  <a:srgbClr val="FFFFFF"/>
                </a:solidFill>
              </a:rPr>
              <a:t> </a:t>
            </a:r>
          </a:p>
          <a:p>
            <a:endParaRPr lang="en-US" sz="800" dirty="0" smtClean="0">
              <a:solidFill>
                <a:srgbClr val="FFFFFF"/>
              </a:solidFill>
            </a:endParaRPr>
          </a:p>
          <a:p>
            <a:r>
              <a:rPr lang="en-US" sz="2000" dirty="0" smtClean="0">
                <a:solidFill>
                  <a:srgbClr val="FFFFFF"/>
                </a:solidFill>
              </a:rPr>
              <a:t>	-Serum albumin &lt;3 </a:t>
            </a:r>
            <a:r>
              <a:rPr lang="en-US" sz="2000" dirty="0" err="1" smtClean="0">
                <a:solidFill>
                  <a:srgbClr val="FFFFFF"/>
                </a:solidFill>
              </a:rPr>
              <a:t>g/dL</a:t>
            </a:r>
            <a:endParaRPr lang="en-US" sz="2000" dirty="0">
              <a:solidFill>
                <a:srgbClr val="FFFFFF"/>
              </a:solidFill>
            </a:endParaRPr>
          </a:p>
          <a:p>
            <a:endParaRPr lang="en-US" sz="800" dirty="0" smtClean="0">
              <a:solidFill>
                <a:srgbClr val="FFFFFF"/>
              </a:solidFill>
            </a:endParaRPr>
          </a:p>
          <a:p>
            <a:r>
              <a:rPr lang="en-US" sz="2000" dirty="0" smtClean="0">
                <a:solidFill>
                  <a:srgbClr val="FFFFFF"/>
                </a:solidFill>
              </a:rPr>
              <a:t>	-Abdominal tenderness</a:t>
            </a:r>
          </a:p>
        </p:txBody>
      </p:sp>
      <p:sp>
        <p:nvSpPr>
          <p:cNvPr id="17" name="Line 1035"/>
          <p:cNvSpPr>
            <a:spLocks noChangeShapeType="1"/>
          </p:cNvSpPr>
          <p:nvPr/>
        </p:nvSpPr>
        <p:spPr bwMode="auto">
          <a:xfrm flipH="1">
            <a:off x="6353837" y="1147764"/>
            <a:ext cx="21563" cy="4251344"/>
          </a:xfrm>
          <a:prstGeom prst="line">
            <a:avLst/>
          </a:prstGeom>
          <a:noFill/>
          <a:ln w="9525">
            <a:solidFill>
              <a:schemeClr val="bg1"/>
            </a:solidFill>
            <a:round/>
            <a:headEnd/>
            <a:tailEnd/>
          </a:ln>
        </p:spPr>
        <p:txBody>
          <a:bodyPr wrap="none" anchor="ctr">
            <a:prstTxWarp prst="textNoShape">
              <a:avLst/>
            </a:prstTxWarp>
          </a:bodyPr>
          <a:lstStyle/>
          <a:p>
            <a:endParaRPr lang="en-US"/>
          </a:p>
        </p:txBody>
      </p:sp>
      <p:sp>
        <p:nvSpPr>
          <p:cNvPr id="20" name="Text Box 1031"/>
          <p:cNvSpPr txBox="1">
            <a:spLocks noChangeArrowheads="1"/>
          </p:cNvSpPr>
          <p:nvPr/>
        </p:nvSpPr>
        <p:spPr bwMode="auto">
          <a:xfrm>
            <a:off x="6266657" y="1227138"/>
            <a:ext cx="2062162" cy="457200"/>
          </a:xfrm>
          <a:prstGeom prst="rect">
            <a:avLst/>
          </a:prstGeom>
          <a:noFill/>
          <a:ln w="9525">
            <a:noFill/>
            <a:miter lim="800000"/>
            <a:headEnd/>
            <a:tailEnd/>
          </a:ln>
        </p:spPr>
        <p:txBody>
          <a:bodyPr>
            <a:prstTxWarp prst="textNoShape">
              <a:avLst/>
            </a:prstTxWarp>
            <a:spAutoFit/>
          </a:bodyPr>
          <a:lstStyle/>
          <a:p>
            <a:pPr algn="ctr"/>
            <a:r>
              <a:rPr lang="en-US" sz="2400" b="1" dirty="0" smtClean="0">
                <a:solidFill>
                  <a:srgbClr val="FFFF00"/>
                </a:solidFill>
              </a:rPr>
              <a:t>Treatment</a:t>
            </a:r>
            <a:endParaRPr lang="en-US" sz="2400" b="1" dirty="0">
              <a:solidFill>
                <a:srgbClr val="FFFF00"/>
              </a:solidFill>
            </a:endParaRPr>
          </a:p>
        </p:txBody>
      </p:sp>
      <p:sp>
        <p:nvSpPr>
          <p:cNvPr id="21" name="Rectangle 20"/>
          <p:cNvSpPr/>
          <p:nvPr/>
        </p:nvSpPr>
        <p:spPr>
          <a:xfrm>
            <a:off x="6486920" y="2274888"/>
            <a:ext cx="2352279" cy="707886"/>
          </a:xfrm>
          <a:prstGeom prst="rect">
            <a:avLst/>
          </a:prstGeom>
        </p:spPr>
        <p:txBody>
          <a:bodyPr wrap="square">
            <a:spAutoFit/>
          </a:bodyPr>
          <a:lstStyle/>
          <a:p>
            <a:pPr algn="ctr"/>
            <a:r>
              <a:rPr lang="en-US" sz="2000" dirty="0" err="1" smtClean="0">
                <a:solidFill>
                  <a:srgbClr val="FFFFFF"/>
                </a:solidFill>
              </a:rPr>
              <a:t>Metronidazole</a:t>
            </a:r>
            <a:endParaRPr lang="en-US" sz="2000" dirty="0" smtClean="0">
              <a:solidFill>
                <a:srgbClr val="FFFFFF"/>
              </a:solidFill>
            </a:endParaRPr>
          </a:p>
          <a:p>
            <a:pPr algn="ctr"/>
            <a:r>
              <a:rPr lang="en-US" sz="2000" dirty="0" smtClean="0">
                <a:solidFill>
                  <a:srgbClr val="FFFFFF"/>
                </a:solidFill>
              </a:rPr>
              <a:t>500 mg PO </a:t>
            </a:r>
            <a:r>
              <a:rPr lang="en-US" sz="2000" dirty="0" err="1" smtClean="0">
                <a:solidFill>
                  <a:srgbClr val="FFFFFF"/>
                </a:solidFill>
              </a:rPr>
              <a:t>tid</a:t>
            </a:r>
            <a:r>
              <a:rPr lang="en-US" sz="2000" dirty="0" smtClean="0">
                <a:solidFill>
                  <a:srgbClr val="FFFFFF"/>
                </a:solidFill>
              </a:rPr>
              <a:t> </a:t>
            </a:r>
            <a:endParaRPr lang="en-US" sz="2000" dirty="0">
              <a:solidFill>
                <a:srgbClr val="FFFFFF"/>
              </a:solidFill>
            </a:endParaRPr>
          </a:p>
        </p:txBody>
      </p:sp>
      <p:sp>
        <p:nvSpPr>
          <p:cNvPr id="22" name="Rectangle 21"/>
          <p:cNvSpPr/>
          <p:nvPr/>
        </p:nvSpPr>
        <p:spPr>
          <a:xfrm>
            <a:off x="6375400" y="4038600"/>
            <a:ext cx="2352279" cy="707886"/>
          </a:xfrm>
          <a:prstGeom prst="rect">
            <a:avLst/>
          </a:prstGeom>
        </p:spPr>
        <p:txBody>
          <a:bodyPr wrap="square">
            <a:spAutoFit/>
          </a:bodyPr>
          <a:lstStyle/>
          <a:p>
            <a:pPr algn="ctr"/>
            <a:r>
              <a:rPr lang="en-US" sz="2000" dirty="0" err="1" smtClean="0">
                <a:solidFill>
                  <a:srgbClr val="FFFFFF"/>
                </a:solidFill>
              </a:rPr>
              <a:t>Vancomycin</a:t>
            </a:r>
            <a:endParaRPr lang="en-US" sz="2000" dirty="0" smtClean="0">
              <a:solidFill>
                <a:srgbClr val="FFFFFF"/>
              </a:solidFill>
            </a:endParaRPr>
          </a:p>
          <a:p>
            <a:pPr algn="ctr"/>
            <a:r>
              <a:rPr lang="en-US" sz="2000" dirty="0" smtClean="0">
                <a:solidFill>
                  <a:srgbClr val="FFFFFF"/>
                </a:solidFill>
              </a:rPr>
              <a:t>125mg PO </a:t>
            </a:r>
            <a:r>
              <a:rPr lang="en-US" sz="2000" dirty="0" err="1" smtClean="0">
                <a:solidFill>
                  <a:srgbClr val="FFFFFF"/>
                </a:solidFill>
              </a:rPr>
              <a:t>qid</a:t>
            </a:r>
            <a:endParaRPr lang="en-US" sz="2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1" name="Text Box 5"/>
          <p:cNvSpPr txBox="1">
            <a:spLocks noChangeArrowheads="1"/>
          </p:cNvSpPr>
          <p:nvPr/>
        </p:nvSpPr>
        <p:spPr bwMode="auto">
          <a:xfrm>
            <a:off x="354013" y="358775"/>
            <a:ext cx="8558212" cy="5016758"/>
          </a:xfrm>
          <a:prstGeom prst="rect">
            <a:avLst/>
          </a:prstGeom>
          <a:noFill/>
          <a:ln w="9525">
            <a:noFill/>
            <a:miter lim="800000"/>
            <a:headEnd/>
            <a:tailEnd/>
          </a:ln>
        </p:spPr>
        <p:txBody>
          <a:bodyPr>
            <a:prstTxWarp prst="textNoShape">
              <a:avLst/>
            </a:prstTxWarp>
            <a:spAutoFit/>
          </a:bodyPr>
          <a:lstStyle/>
          <a:p>
            <a:pPr algn="ctr"/>
            <a:r>
              <a:rPr lang="en-US" sz="4000" dirty="0" err="1">
                <a:solidFill>
                  <a:srgbClr val="FFAF0E"/>
                </a:solidFill>
              </a:rPr>
              <a:t>Metronidazole</a:t>
            </a:r>
            <a:r>
              <a:rPr lang="en-US" sz="4000" dirty="0">
                <a:solidFill>
                  <a:srgbClr val="FFAF0E"/>
                </a:solidFill>
              </a:rPr>
              <a:t> </a:t>
            </a:r>
            <a:r>
              <a:rPr lang="en-US" sz="4000" dirty="0" err="1">
                <a:solidFill>
                  <a:srgbClr val="FFAF0E"/>
                </a:solidFill>
              </a:rPr>
              <a:t>v</a:t>
            </a:r>
            <a:r>
              <a:rPr lang="en-US" sz="4000" dirty="0">
                <a:solidFill>
                  <a:srgbClr val="FFAF0E"/>
                </a:solidFill>
              </a:rPr>
              <a:t>. </a:t>
            </a:r>
            <a:r>
              <a:rPr lang="en-US" sz="4000" dirty="0" err="1" smtClean="0">
                <a:solidFill>
                  <a:srgbClr val="FFAF0E"/>
                </a:solidFill>
              </a:rPr>
              <a:t>Vancomycin</a:t>
            </a:r>
            <a:endParaRPr lang="en-US" sz="4000" dirty="0" smtClean="0">
              <a:solidFill>
                <a:schemeClr val="bg1"/>
              </a:solidFill>
            </a:endParaRPr>
          </a:p>
          <a:p>
            <a:endParaRPr lang="en-US" sz="2800" dirty="0" smtClean="0">
              <a:solidFill>
                <a:schemeClr val="bg1"/>
              </a:solidFill>
            </a:endParaRPr>
          </a:p>
          <a:p>
            <a:r>
              <a:rPr lang="en-US" sz="2800" dirty="0" err="1" smtClean="0">
                <a:solidFill>
                  <a:srgbClr val="FFFF00"/>
                </a:solidFill>
              </a:rPr>
              <a:t>Metronidazole</a:t>
            </a:r>
            <a:endParaRPr lang="en-US" sz="2800" dirty="0" smtClean="0">
              <a:solidFill>
                <a:srgbClr val="FFFF00"/>
              </a:solidFill>
            </a:endParaRPr>
          </a:p>
          <a:p>
            <a:r>
              <a:rPr lang="en-US" sz="2800" dirty="0" smtClean="0">
                <a:solidFill>
                  <a:srgbClr val="FFFFFF"/>
                </a:solidFill>
              </a:rPr>
              <a:t>	-effective as intravenous or </a:t>
            </a:r>
            <a:r>
              <a:rPr lang="en-US" sz="2800" dirty="0" err="1" smtClean="0">
                <a:solidFill>
                  <a:srgbClr val="FFFFFF"/>
                </a:solidFill>
              </a:rPr>
              <a:t>enteral</a:t>
            </a:r>
            <a:r>
              <a:rPr lang="en-US" sz="2800" dirty="0" smtClean="0">
                <a:solidFill>
                  <a:srgbClr val="FFFFFF"/>
                </a:solidFill>
              </a:rPr>
              <a:t> form</a:t>
            </a:r>
          </a:p>
          <a:p>
            <a:r>
              <a:rPr lang="en-US" sz="2800" dirty="0" smtClean="0">
                <a:solidFill>
                  <a:srgbClr val="FFFFFF"/>
                </a:solidFill>
              </a:rPr>
              <a:t>	-Does not reach colon at effective MIC unless diarrhea</a:t>
            </a:r>
          </a:p>
          <a:p>
            <a:r>
              <a:rPr lang="en-US" sz="2800" dirty="0" smtClean="0">
                <a:solidFill>
                  <a:srgbClr val="FFFFFF"/>
                </a:solidFill>
              </a:rPr>
              <a:t>	-Both dosing regimens dependent upon GI motility</a:t>
            </a:r>
          </a:p>
          <a:p>
            <a:endParaRPr lang="en-US" sz="2800" dirty="0" smtClean="0">
              <a:solidFill>
                <a:srgbClr val="FFFFFF"/>
              </a:solidFill>
            </a:endParaRPr>
          </a:p>
          <a:p>
            <a:r>
              <a:rPr lang="en-US" sz="2800" dirty="0" err="1" smtClean="0">
                <a:solidFill>
                  <a:srgbClr val="FFFF00"/>
                </a:solidFill>
              </a:rPr>
              <a:t>Vancomycin</a:t>
            </a:r>
            <a:endParaRPr lang="en-US" sz="2800" dirty="0" smtClean="0">
              <a:solidFill>
                <a:srgbClr val="FFFF00"/>
              </a:solidFill>
            </a:endParaRPr>
          </a:p>
          <a:p>
            <a:r>
              <a:rPr lang="en-US" sz="2800" dirty="0" smtClean="0">
                <a:solidFill>
                  <a:schemeClr val="bg1"/>
                </a:solidFill>
              </a:rPr>
              <a:t>	-Intravenous not effective</a:t>
            </a:r>
          </a:p>
          <a:p>
            <a:r>
              <a:rPr lang="en-US" sz="2800" dirty="0" smtClean="0">
                <a:solidFill>
                  <a:schemeClr val="bg1"/>
                </a:solidFill>
              </a:rPr>
              <a:t>	-</a:t>
            </a:r>
            <a:r>
              <a:rPr lang="en-US" sz="2800" dirty="0" err="1" smtClean="0">
                <a:solidFill>
                  <a:schemeClr val="bg1"/>
                </a:solidFill>
              </a:rPr>
              <a:t>Enteral</a:t>
            </a:r>
            <a:r>
              <a:rPr lang="en-US" sz="2800" dirty="0" smtClean="0">
                <a:solidFill>
                  <a:schemeClr val="bg1"/>
                </a:solidFill>
              </a:rPr>
              <a:t> (oral, tube, rectal) reaches colon at effective</a:t>
            </a:r>
          </a:p>
          <a:p>
            <a:r>
              <a:rPr lang="en-US" sz="2800" dirty="0" smtClean="0">
                <a:solidFill>
                  <a:schemeClr val="bg1"/>
                </a:solidFill>
              </a:rPr>
              <a:t>	  MIC in both diarrheal and non-diarrheal stool</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1" name="Text Box 5"/>
          <p:cNvSpPr txBox="1">
            <a:spLocks noChangeArrowheads="1"/>
          </p:cNvSpPr>
          <p:nvPr/>
        </p:nvSpPr>
        <p:spPr bwMode="auto">
          <a:xfrm>
            <a:off x="354013" y="358775"/>
            <a:ext cx="8558212" cy="5293757"/>
          </a:xfrm>
          <a:prstGeom prst="rect">
            <a:avLst/>
          </a:prstGeom>
          <a:noFill/>
          <a:ln w="9525">
            <a:noFill/>
            <a:miter lim="800000"/>
            <a:headEnd/>
            <a:tailEnd/>
          </a:ln>
        </p:spPr>
        <p:txBody>
          <a:bodyPr>
            <a:prstTxWarp prst="textNoShape">
              <a:avLst/>
            </a:prstTxWarp>
            <a:spAutoFit/>
          </a:bodyPr>
          <a:lstStyle/>
          <a:p>
            <a:pPr algn="ctr"/>
            <a:r>
              <a:rPr lang="en-US" sz="4000" dirty="0" err="1">
                <a:solidFill>
                  <a:srgbClr val="FFAF0E"/>
                </a:solidFill>
              </a:rPr>
              <a:t>Metronidazole</a:t>
            </a:r>
            <a:r>
              <a:rPr lang="en-US" sz="4000" dirty="0">
                <a:solidFill>
                  <a:srgbClr val="FFAF0E"/>
                </a:solidFill>
              </a:rPr>
              <a:t> </a:t>
            </a:r>
            <a:r>
              <a:rPr lang="en-US" sz="4000" dirty="0" err="1">
                <a:solidFill>
                  <a:srgbClr val="FFAF0E"/>
                </a:solidFill>
              </a:rPr>
              <a:t>v</a:t>
            </a:r>
            <a:r>
              <a:rPr lang="en-US" sz="4000" dirty="0">
                <a:solidFill>
                  <a:srgbClr val="FFAF0E"/>
                </a:solidFill>
              </a:rPr>
              <a:t>. </a:t>
            </a:r>
            <a:r>
              <a:rPr lang="en-US" sz="4000" dirty="0" err="1" smtClean="0">
                <a:solidFill>
                  <a:srgbClr val="FFAF0E"/>
                </a:solidFill>
              </a:rPr>
              <a:t>Vancomycin</a:t>
            </a:r>
            <a:endParaRPr lang="en-US" sz="4000" dirty="0" smtClean="0">
              <a:solidFill>
                <a:schemeClr val="bg1"/>
              </a:solidFill>
            </a:endParaRPr>
          </a:p>
          <a:p>
            <a:endParaRPr lang="en-US" sz="2800" dirty="0" smtClean="0">
              <a:solidFill>
                <a:schemeClr val="bg1"/>
              </a:solidFill>
            </a:endParaRPr>
          </a:p>
          <a:p>
            <a:r>
              <a:rPr lang="en-US" sz="2800" dirty="0" smtClean="0">
                <a:solidFill>
                  <a:srgbClr val="FFFFFF"/>
                </a:solidFill>
              </a:rPr>
              <a:t>-No antimicrobial agent is clearly superior for the initial cure of C. </a:t>
            </a:r>
            <a:r>
              <a:rPr lang="en-US" sz="2800" dirty="0" err="1" smtClean="0">
                <a:solidFill>
                  <a:srgbClr val="FFFFFF"/>
                </a:solidFill>
              </a:rPr>
              <a:t>difficile</a:t>
            </a:r>
            <a:r>
              <a:rPr lang="en-US" sz="2800" dirty="0" smtClean="0">
                <a:solidFill>
                  <a:srgbClr val="FFFFFF"/>
                </a:solidFill>
              </a:rPr>
              <a:t> infection</a:t>
            </a:r>
          </a:p>
          <a:p>
            <a:endParaRPr lang="en-US" sz="2800" dirty="0" smtClean="0">
              <a:solidFill>
                <a:schemeClr val="bg1"/>
              </a:solidFill>
            </a:endParaRPr>
          </a:p>
          <a:p>
            <a:r>
              <a:rPr lang="en-US" sz="2800" dirty="0" smtClean="0">
                <a:solidFill>
                  <a:schemeClr val="bg1"/>
                </a:solidFill>
              </a:rPr>
              <a:t>-Three randomized control trials have compared </a:t>
            </a:r>
            <a:r>
              <a:rPr lang="en-US" sz="2800" dirty="0" err="1" smtClean="0">
                <a:solidFill>
                  <a:schemeClr val="bg1"/>
                </a:solidFill>
              </a:rPr>
              <a:t>metronidazole</a:t>
            </a:r>
            <a:r>
              <a:rPr lang="en-US" sz="2800" dirty="0" smtClean="0">
                <a:solidFill>
                  <a:schemeClr val="bg1"/>
                </a:solidFill>
              </a:rPr>
              <a:t> to </a:t>
            </a:r>
            <a:r>
              <a:rPr lang="en-US" sz="2800" dirty="0" err="1" smtClean="0">
                <a:solidFill>
                  <a:schemeClr val="bg1"/>
                </a:solidFill>
              </a:rPr>
              <a:t>vancomycin</a:t>
            </a:r>
            <a:endParaRPr lang="en-US" sz="2800" dirty="0" smtClean="0">
              <a:solidFill>
                <a:schemeClr val="bg1"/>
              </a:solidFill>
            </a:endParaRPr>
          </a:p>
          <a:p>
            <a:endParaRPr lang="en-US" sz="2800" dirty="0" smtClean="0">
              <a:solidFill>
                <a:schemeClr val="bg1"/>
              </a:solidFill>
            </a:endParaRPr>
          </a:p>
          <a:p>
            <a:r>
              <a:rPr lang="en-US" sz="2800" dirty="0" smtClean="0">
                <a:solidFill>
                  <a:schemeClr val="bg1"/>
                </a:solidFill>
              </a:rPr>
              <a:t>	*One trial demonstrated </a:t>
            </a:r>
            <a:r>
              <a:rPr lang="en-US" sz="2800" dirty="0" err="1" smtClean="0">
                <a:solidFill>
                  <a:schemeClr val="bg1"/>
                </a:solidFill>
              </a:rPr>
              <a:t>vanco</a:t>
            </a:r>
            <a:r>
              <a:rPr lang="en-US" sz="2800" dirty="0" smtClean="0">
                <a:solidFill>
                  <a:schemeClr val="bg1"/>
                </a:solidFill>
              </a:rPr>
              <a:t> superior in severe disease </a:t>
            </a:r>
            <a:r>
              <a:rPr lang="en-US" sz="2000" dirty="0" smtClean="0">
                <a:solidFill>
                  <a:schemeClr val="bg1"/>
                </a:solidFill>
              </a:rPr>
              <a:t>(</a:t>
            </a:r>
            <a:r>
              <a:rPr lang="en-US" sz="2000" dirty="0" err="1" smtClean="0">
                <a:solidFill>
                  <a:schemeClr val="bg1"/>
                </a:solidFill>
              </a:rPr>
              <a:t>Zar</a:t>
            </a:r>
            <a:r>
              <a:rPr lang="en-US" sz="2000" dirty="0" smtClean="0">
                <a:solidFill>
                  <a:schemeClr val="bg1"/>
                </a:solidFill>
              </a:rPr>
              <a:t> et al, Clinical Infectious Disease, 2007)</a:t>
            </a:r>
          </a:p>
          <a:p>
            <a:r>
              <a:rPr lang="en-US" sz="2800" dirty="0" smtClean="0">
                <a:solidFill>
                  <a:schemeClr val="bg1"/>
                </a:solidFill>
              </a:rPr>
              <a:t>	  (evidence considered insufficient)</a:t>
            </a:r>
          </a:p>
          <a:p>
            <a:endParaRPr lang="en-US" dirty="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55908" y="274605"/>
            <a:ext cx="7587347" cy="6155531"/>
          </a:xfrm>
          <a:prstGeom prst="rect">
            <a:avLst/>
          </a:prstGeom>
        </p:spPr>
        <p:txBody>
          <a:bodyPr wrap="square">
            <a:spAutoFit/>
          </a:bodyPr>
          <a:lstStyle/>
          <a:p>
            <a:pPr algn="ctr"/>
            <a:r>
              <a:rPr lang="en-US" sz="2800" dirty="0" smtClean="0">
                <a:solidFill>
                  <a:srgbClr val="FFFFFF"/>
                </a:solidFill>
                <a:latin typeface="Calibri"/>
                <a:ea typeface="Times New Roman"/>
              </a:rPr>
              <a:t>Novel medical treatment strategies for </a:t>
            </a:r>
            <a:r>
              <a:rPr lang="en-US" sz="2800" i="1" dirty="0" smtClean="0">
                <a:solidFill>
                  <a:srgbClr val="FFFFFF"/>
                </a:solidFill>
                <a:latin typeface="Calibri"/>
                <a:ea typeface="Times New Roman"/>
              </a:rPr>
              <a:t>Clostridium </a:t>
            </a:r>
            <a:r>
              <a:rPr lang="en-US" sz="2800" i="1" dirty="0" err="1" smtClean="0">
                <a:solidFill>
                  <a:srgbClr val="FFFFFF"/>
                </a:solidFill>
                <a:latin typeface="Calibri"/>
                <a:ea typeface="Times New Roman"/>
              </a:rPr>
              <a:t>difficile</a:t>
            </a:r>
            <a:r>
              <a:rPr lang="en-US" sz="2800" i="1" dirty="0" smtClean="0">
                <a:solidFill>
                  <a:srgbClr val="FFFFFF"/>
                </a:solidFill>
                <a:latin typeface="Calibri"/>
                <a:ea typeface="Times New Roman"/>
              </a:rPr>
              <a:t> infection</a:t>
            </a:r>
          </a:p>
          <a:p>
            <a:r>
              <a:rPr lang="en-US" sz="1800" b="1" i="1" dirty="0" smtClean="0">
                <a:solidFill>
                  <a:srgbClr val="FFFFFF"/>
                </a:solidFill>
                <a:latin typeface="Times New Roman"/>
                <a:ea typeface="Times New Roman"/>
              </a:rPr>
              <a:t>	</a:t>
            </a:r>
          </a:p>
          <a:p>
            <a:r>
              <a:rPr lang="en-US" sz="2000" i="1" dirty="0" smtClean="0">
                <a:solidFill>
                  <a:srgbClr val="FFFFFF"/>
                </a:solidFill>
                <a:latin typeface="Calibri"/>
                <a:ea typeface="Times New Roman"/>
              </a:rPr>
              <a:t>	</a:t>
            </a:r>
            <a:r>
              <a:rPr lang="en-US" sz="2000" i="1" u="sng" dirty="0" smtClean="0">
                <a:solidFill>
                  <a:srgbClr val="FFFFFF"/>
                </a:solidFill>
                <a:latin typeface="Calibri"/>
                <a:ea typeface="Times New Roman"/>
              </a:rPr>
              <a:t>Antibiotics</a:t>
            </a:r>
            <a:r>
              <a:rPr lang="en-US" sz="2000" i="1" dirty="0" smtClean="0">
                <a:solidFill>
                  <a:srgbClr val="FFFFFF"/>
                </a:solidFill>
                <a:latin typeface="Calibri"/>
                <a:ea typeface="Times New Roman"/>
              </a:rPr>
              <a:t>:</a:t>
            </a:r>
          </a:p>
          <a:p>
            <a:pPr algn="ctr"/>
            <a:r>
              <a:rPr lang="en-US" sz="2000" dirty="0" smtClean="0">
                <a:solidFill>
                  <a:srgbClr val="FFFF00"/>
                </a:solidFill>
                <a:latin typeface="Calibri"/>
                <a:ea typeface="Times New Roman"/>
              </a:rPr>
              <a:t>-</a:t>
            </a:r>
            <a:r>
              <a:rPr lang="en-US" sz="2000" dirty="0" err="1" smtClean="0">
                <a:solidFill>
                  <a:srgbClr val="FFFF00"/>
                </a:solidFill>
                <a:latin typeface="Calibri"/>
                <a:ea typeface="Times New Roman"/>
              </a:rPr>
              <a:t>Fidaxomicin</a:t>
            </a:r>
            <a:r>
              <a:rPr lang="en-US" sz="2000" dirty="0" smtClean="0">
                <a:solidFill>
                  <a:srgbClr val="FFFF00"/>
                </a:solidFill>
                <a:latin typeface="Calibri"/>
                <a:ea typeface="Times New Roman"/>
              </a:rPr>
              <a:t> (FDA approved)</a:t>
            </a:r>
          </a:p>
          <a:p>
            <a:pPr algn="ctr"/>
            <a:r>
              <a:rPr lang="en-US" sz="2000" dirty="0" smtClean="0">
                <a:solidFill>
                  <a:srgbClr val="FFFFFF"/>
                </a:solidFill>
                <a:latin typeface="Calibri"/>
                <a:ea typeface="Times New Roman"/>
              </a:rPr>
              <a:t>-</a:t>
            </a:r>
            <a:r>
              <a:rPr lang="en-US" sz="2000" dirty="0" err="1" smtClean="0">
                <a:solidFill>
                  <a:srgbClr val="FFFFFF"/>
                </a:solidFill>
                <a:latin typeface="Calibri"/>
                <a:ea typeface="Times New Roman"/>
              </a:rPr>
              <a:t>Rifaximin</a:t>
            </a:r>
            <a:endParaRPr lang="en-US" sz="2000" dirty="0" smtClean="0">
              <a:solidFill>
                <a:srgbClr val="FFFFFF"/>
              </a:solidFill>
              <a:latin typeface="Calibri"/>
              <a:ea typeface="Times New Roman"/>
            </a:endParaRPr>
          </a:p>
          <a:p>
            <a:pPr algn="ctr"/>
            <a:r>
              <a:rPr lang="en-US" sz="2000" dirty="0" smtClean="0">
                <a:solidFill>
                  <a:srgbClr val="FFFFFF"/>
                </a:solidFill>
                <a:latin typeface="Calibri"/>
                <a:ea typeface="Times New Roman"/>
              </a:rPr>
              <a:t>-</a:t>
            </a:r>
            <a:r>
              <a:rPr lang="en-US" sz="2000" dirty="0" err="1" smtClean="0">
                <a:solidFill>
                  <a:srgbClr val="FFFFFF"/>
                </a:solidFill>
                <a:latin typeface="Calibri"/>
                <a:ea typeface="Times New Roman"/>
              </a:rPr>
              <a:t>Nitazoxanide</a:t>
            </a:r>
            <a:endParaRPr lang="en-US" sz="2000" dirty="0" smtClean="0">
              <a:solidFill>
                <a:srgbClr val="FFFFFF"/>
              </a:solidFill>
              <a:latin typeface="Calibri"/>
              <a:ea typeface="Times New Roman"/>
            </a:endParaRPr>
          </a:p>
          <a:p>
            <a:pPr algn="ctr"/>
            <a:r>
              <a:rPr lang="en-US" sz="2000" dirty="0" smtClean="0">
                <a:solidFill>
                  <a:srgbClr val="FFFFFF"/>
                </a:solidFill>
                <a:latin typeface="Calibri"/>
                <a:ea typeface="Times New Roman"/>
              </a:rPr>
              <a:t>-</a:t>
            </a:r>
            <a:r>
              <a:rPr lang="en-US" sz="2000" dirty="0" err="1" smtClean="0">
                <a:solidFill>
                  <a:srgbClr val="FFFFFF"/>
                </a:solidFill>
                <a:latin typeface="Calibri"/>
                <a:ea typeface="Times New Roman"/>
              </a:rPr>
              <a:t>Teicoplanin</a:t>
            </a:r>
            <a:endParaRPr lang="en-US" sz="2000" dirty="0" smtClean="0">
              <a:solidFill>
                <a:srgbClr val="FFFFFF"/>
              </a:solidFill>
              <a:latin typeface="Calibri"/>
              <a:ea typeface="Times New Roman"/>
            </a:endParaRPr>
          </a:p>
          <a:p>
            <a:pPr algn="ctr"/>
            <a:r>
              <a:rPr lang="en-US" sz="2000" dirty="0" smtClean="0">
                <a:solidFill>
                  <a:srgbClr val="FFFFFF"/>
                </a:solidFill>
                <a:latin typeface="Calibri"/>
                <a:ea typeface="Times New Roman"/>
              </a:rPr>
              <a:t>-</a:t>
            </a:r>
            <a:r>
              <a:rPr lang="en-US" sz="2000" dirty="0" err="1" smtClean="0">
                <a:solidFill>
                  <a:srgbClr val="FFFFFF"/>
                </a:solidFill>
                <a:latin typeface="Calibri"/>
                <a:ea typeface="Times New Roman"/>
              </a:rPr>
              <a:t>Ramoplanin</a:t>
            </a:r>
            <a:r>
              <a:rPr lang="en-US" sz="2000" dirty="0" smtClean="0">
                <a:solidFill>
                  <a:srgbClr val="FFFFFF"/>
                </a:solidFill>
                <a:latin typeface="Calibri"/>
                <a:ea typeface="Times New Roman"/>
              </a:rPr>
              <a:t>	</a:t>
            </a:r>
          </a:p>
          <a:p>
            <a:pPr algn="ctr"/>
            <a:endParaRPr lang="en-US" sz="2000" dirty="0" smtClean="0">
              <a:solidFill>
                <a:srgbClr val="FFFFFF"/>
              </a:solidFill>
              <a:latin typeface="Times New Roman"/>
              <a:ea typeface="Times New Roman"/>
            </a:endParaRPr>
          </a:p>
          <a:p>
            <a:r>
              <a:rPr lang="en-US" sz="2000" i="1" dirty="0" smtClean="0">
                <a:solidFill>
                  <a:srgbClr val="FFFFFF"/>
                </a:solidFill>
                <a:latin typeface="Calibri"/>
                <a:ea typeface="Times New Roman"/>
              </a:rPr>
              <a:t>	</a:t>
            </a:r>
            <a:r>
              <a:rPr lang="en-US" sz="2000" i="1" u="sng" dirty="0" smtClean="0">
                <a:solidFill>
                  <a:srgbClr val="FFFFFF"/>
                </a:solidFill>
                <a:latin typeface="Calibri"/>
                <a:ea typeface="Times New Roman"/>
              </a:rPr>
              <a:t>Immunization therapy</a:t>
            </a:r>
            <a:r>
              <a:rPr lang="en-US" sz="2000" i="1" dirty="0" smtClean="0">
                <a:solidFill>
                  <a:srgbClr val="FFFFFF"/>
                </a:solidFill>
                <a:latin typeface="Calibri"/>
                <a:ea typeface="Times New Roman"/>
              </a:rPr>
              <a:t>:</a:t>
            </a:r>
          </a:p>
          <a:p>
            <a:pPr algn="ctr"/>
            <a:r>
              <a:rPr lang="en-US" sz="2000" dirty="0" smtClean="0">
                <a:solidFill>
                  <a:srgbClr val="FFFFFF"/>
                </a:solidFill>
                <a:latin typeface="Calibri"/>
                <a:ea typeface="Times New Roman"/>
              </a:rPr>
              <a:t>-</a:t>
            </a:r>
            <a:r>
              <a:rPr lang="en-US" sz="2000" dirty="0" err="1" smtClean="0">
                <a:solidFill>
                  <a:srgbClr val="FFFFFF"/>
                </a:solidFill>
                <a:latin typeface="Calibri"/>
                <a:ea typeface="Times New Roman"/>
              </a:rPr>
              <a:t>Toxoid</a:t>
            </a:r>
            <a:r>
              <a:rPr lang="en-US" sz="2000" dirty="0" smtClean="0">
                <a:solidFill>
                  <a:srgbClr val="FFFFFF"/>
                </a:solidFill>
                <a:latin typeface="Calibri"/>
                <a:ea typeface="Times New Roman"/>
              </a:rPr>
              <a:t> Vaccines</a:t>
            </a:r>
          </a:p>
          <a:p>
            <a:pPr algn="ctr"/>
            <a:r>
              <a:rPr lang="en-US" sz="2000" dirty="0" smtClean="0">
                <a:solidFill>
                  <a:srgbClr val="FFFFFF"/>
                </a:solidFill>
                <a:latin typeface="Calibri"/>
                <a:ea typeface="Times New Roman"/>
              </a:rPr>
              <a:t>-Anti-Clostridium </a:t>
            </a:r>
            <a:r>
              <a:rPr lang="en-US" sz="2000" dirty="0" err="1" smtClean="0">
                <a:solidFill>
                  <a:srgbClr val="FFFFFF"/>
                </a:solidFill>
                <a:latin typeface="Calibri"/>
                <a:ea typeface="Times New Roman"/>
              </a:rPr>
              <a:t>difficile</a:t>
            </a:r>
            <a:r>
              <a:rPr lang="en-US" sz="2000" dirty="0" smtClean="0">
                <a:solidFill>
                  <a:srgbClr val="FFFFFF"/>
                </a:solidFill>
                <a:latin typeface="Calibri"/>
                <a:ea typeface="Times New Roman"/>
              </a:rPr>
              <a:t> toxin antibodies</a:t>
            </a:r>
          </a:p>
          <a:p>
            <a:pPr algn="ctr"/>
            <a:r>
              <a:rPr lang="en-US" sz="2000" dirty="0" smtClean="0">
                <a:solidFill>
                  <a:srgbClr val="FFFFFF"/>
                </a:solidFill>
                <a:latin typeface="Calibri"/>
                <a:ea typeface="Times New Roman"/>
              </a:rPr>
              <a:t>-Intravenous immunoglobulin	</a:t>
            </a:r>
          </a:p>
          <a:p>
            <a:pPr algn="ctr"/>
            <a:endParaRPr lang="en-US" sz="2000" dirty="0" smtClean="0">
              <a:solidFill>
                <a:srgbClr val="FFFFFF"/>
              </a:solidFill>
              <a:latin typeface="Times New Roman"/>
              <a:ea typeface="Times New Roman"/>
            </a:endParaRPr>
          </a:p>
          <a:p>
            <a:r>
              <a:rPr lang="en-US" sz="2000" i="1" dirty="0" smtClean="0">
                <a:solidFill>
                  <a:srgbClr val="FFFFFF"/>
                </a:solidFill>
                <a:latin typeface="Calibri"/>
                <a:ea typeface="Times New Roman"/>
              </a:rPr>
              <a:t>	</a:t>
            </a:r>
            <a:r>
              <a:rPr lang="en-US" sz="2000" i="1" u="sng" dirty="0" smtClean="0">
                <a:solidFill>
                  <a:srgbClr val="FFFFFF"/>
                </a:solidFill>
                <a:latin typeface="Calibri"/>
                <a:ea typeface="Times New Roman"/>
              </a:rPr>
              <a:t>Biotherapy</a:t>
            </a:r>
            <a:r>
              <a:rPr lang="en-US" sz="2000" i="1" dirty="0" smtClean="0">
                <a:solidFill>
                  <a:srgbClr val="FFFFFF"/>
                </a:solidFill>
                <a:latin typeface="Calibri"/>
                <a:ea typeface="Times New Roman"/>
              </a:rPr>
              <a:t>:</a:t>
            </a:r>
          </a:p>
          <a:p>
            <a:pPr algn="ctr"/>
            <a:r>
              <a:rPr lang="en-US" sz="2000" dirty="0" smtClean="0">
                <a:solidFill>
                  <a:srgbClr val="FFFFFF"/>
                </a:solidFill>
                <a:latin typeface="Calibri"/>
                <a:ea typeface="Times New Roman"/>
              </a:rPr>
              <a:t>-Fecal </a:t>
            </a:r>
            <a:r>
              <a:rPr lang="en-US" sz="2000" dirty="0" err="1" smtClean="0">
                <a:solidFill>
                  <a:srgbClr val="FFFFFF"/>
                </a:solidFill>
                <a:latin typeface="Calibri"/>
                <a:ea typeface="Times New Roman"/>
              </a:rPr>
              <a:t>bacteriotherapy</a:t>
            </a:r>
            <a:endParaRPr lang="en-US" sz="2000" dirty="0" smtClean="0">
              <a:solidFill>
                <a:srgbClr val="FFFFFF"/>
              </a:solidFill>
              <a:latin typeface="Calibri"/>
              <a:ea typeface="Times New Roman"/>
            </a:endParaRPr>
          </a:p>
          <a:p>
            <a:pPr algn="ctr"/>
            <a:r>
              <a:rPr lang="en-US" sz="2000" dirty="0" smtClean="0">
                <a:solidFill>
                  <a:srgbClr val="FFFFFF"/>
                </a:solidFill>
                <a:latin typeface="Calibri"/>
                <a:ea typeface="Times New Roman"/>
              </a:rPr>
              <a:t>-Non-</a:t>
            </a:r>
            <a:r>
              <a:rPr lang="en-US" sz="2000" dirty="0" err="1" smtClean="0">
                <a:solidFill>
                  <a:srgbClr val="FFFFFF"/>
                </a:solidFill>
                <a:latin typeface="Calibri"/>
                <a:ea typeface="Times New Roman"/>
              </a:rPr>
              <a:t>toxigenic</a:t>
            </a:r>
            <a:r>
              <a:rPr lang="en-US" sz="2000" dirty="0" smtClean="0">
                <a:solidFill>
                  <a:srgbClr val="FFFFFF"/>
                </a:solidFill>
                <a:latin typeface="Calibri"/>
                <a:ea typeface="Times New Roman"/>
              </a:rPr>
              <a:t> Clostridium </a:t>
            </a:r>
            <a:r>
              <a:rPr lang="en-US" sz="2000" dirty="0" err="1" smtClean="0">
                <a:solidFill>
                  <a:srgbClr val="FFFFFF"/>
                </a:solidFill>
                <a:latin typeface="Calibri"/>
                <a:ea typeface="Times New Roman"/>
              </a:rPr>
              <a:t>difficile</a:t>
            </a:r>
            <a:r>
              <a:rPr lang="en-US" sz="2000" dirty="0" smtClean="0">
                <a:solidFill>
                  <a:srgbClr val="FFFFFF"/>
                </a:solidFill>
                <a:latin typeface="Calibri"/>
                <a:ea typeface="Times New Roman"/>
              </a:rPr>
              <a:t> strains</a:t>
            </a:r>
          </a:p>
          <a:p>
            <a:pPr algn="ctr"/>
            <a:r>
              <a:rPr lang="en-US" sz="2000" dirty="0" smtClean="0">
                <a:solidFill>
                  <a:srgbClr val="FFFFFF"/>
                </a:solidFill>
                <a:latin typeface="Calibri"/>
                <a:ea typeface="Times New Roman"/>
              </a:rPr>
              <a:t>-</a:t>
            </a:r>
            <a:r>
              <a:rPr lang="en-US" sz="2000" dirty="0" err="1" smtClean="0">
                <a:solidFill>
                  <a:srgbClr val="FFFFFF"/>
                </a:solidFill>
                <a:latin typeface="Calibri"/>
                <a:ea typeface="Times New Roman"/>
              </a:rPr>
              <a:t>Probiotics</a:t>
            </a:r>
            <a:r>
              <a:rPr lang="en-US" sz="2000" dirty="0" smtClean="0">
                <a:solidFill>
                  <a:srgbClr val="FFFFFF"/>
                </a:solidFill>
                <a:latin typeface="Calibri"/>
                <a:ea typeface="Times New Roman"/>
              </a:rPr>
              <a:t>	</a:t>
            </a:r>
            <a:endParaRPr lang="en-US" sz="2000" dirty="0" smtClean="0">
              <a:solidFill>
                <a:srgbClr val="FFFFFF"/>
              </a:solidFill>
              <a:latin typeface="Times New Roman"/>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4-01 at 8.40.41 PM.png"/>
          <p:cNvPicPr>
            <a:picLocks noChangeAspect="1"/>
          </p:cNvPicPr>
          <p:nvPr/>
        </p:nvPicPr>
        <p:blipFill>
          <a:blip r:embed="rId2"/>
          <a:stretch>
            <a:fillRect/>
          </a:stretch>
        </p:blipFill>
        <p:spPr>
          <a:xfrm>
            <a:off x="341010" y="838200"/>
            <a:ext cx="8485490" cy="3892550"/>
          </a:xfrm>
          <a:prstGeom prst="rect">
            <a:avLst/>
          </a:prstGeom>
        </p:spPr>
      </p:pic>
      <p:sp>
        <p:nvSpPr>
          <p:cNvPr id="2" name="TextBox 1"/>
          <p:cNvSpPr txBox="1"/>
          <p:nvPr/>
        </p:nvSpPr>
        <p:spPr>
          <a:xfrm>
            <a:off x="1191486" y="5051598"/>
            <a:ext cx="5550468" cy="1569660"/>
          </a:xfrm>
          <a:prstGeom prst="rect">
            <a:avLst/>
          </a:prstGeom>
          <a:noFill/>
        </p:spPr>
        <p:txBody>
          <a:bodyPr wrap="none" rtlCol="0">
            <a:spAutoFit/>
          </a:bodyPr>
          <a:lstStyle/>
          <a:p>
            <a:r>
              <a:rPr lang="en-US" sz="2400" dirty="0" smtClean="0">
                <a:solidFill>
                  <a:schemeClr val="bg1"/>
                </a:solidFill>
              </a:rPr>
              <a:t>-Non-inferior to </a:t>
            </a:r>
            <a:r>
              <a:rPr lang="en-US" sz="2400" dirty="0" err="1" smtClean="0">
                <a:solidFill>
                  <a:schemeClr val="bg1"/>
                </a:solidFill>
              </a:rPr>
              <a:t>vancomycin</a:t>
            </a:r>
            <a:r>
              <a:rPr lang="en-US" sz="2400" dirty="0" smtClean="0">
                <a:solidFill>
                  <a:schemeClr val="bg1"/>
                </a:solidFill>
              </a:rPr>
              <a:t> for cure rate</a:t>
            </a:r>
          </a:p>
          <a:p>
            <a:r>
              <a:rPr lang="en-US" sz="2400" dirty="0" smtClean="0">
                <a:solidFill>
                  <a:schemeClr val="bg1"/>
                </a:solidFill>
              </a:rPr>
              <a:t>-Lower recurrence rate compared to </a:t>
            </a:r>
            <a:r>
              <a:rPr lang="en-US" sz="2400" dirty="0" err="1" smtClean="0">
                <a:solidFill>
                  <a:schemeClr val="bg1"/>
                </a:solidFill>
              </a:rPr>
              <a:t>vanco</a:t>
            </a:r>
            <a:endParaRPr lang="en-US" sz="2400" dirty="0" smtClean="0">
              <a:solidFill>
                <a:schemeClr val="bg1"/>
              </a:solidFill>
            </a:endParaRPr>
          </a:p>
          <a:p>
            <a:r>
              <a:rPr lang="en-US" sz="2400" dirty="0" smtClean="0">
                <a:solidFill>
                  <a:schemeClr val="bg1"/>
                </a:solidFill>
              </a:rPr>
              <a:t>-expensive</a:t>
            </a:r>
          </a:p>
          <a:p>
            <a:r>
              <a:rPr lang="en-US" sz="2400" dirty="0" smtClean="0">
                <a:solidFill>
                  <a:schemeClr val="bg1"/>
                </a:solidFill>
              </a:rPr>
              <a:t>-Use in setting of recurrences</a:t>
            </a:r>
            <a:endParaRPr lang="en-US" sz="24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a:hlinkClick r:id="" action="ppaction://ole?verb=0"/>
          </p:cNvPr>
          <p:cNvPicPr>
            <a:picLocks noChangeAspect="1" noChangeArrowheads="1"/>
          </p:cNvPicPr>
          <p:nvPr/>
        </p:nvPicPr>
        <p:blipFill>
          <a:blip r:embed="rId3"/>
          <a:srcRect/>
          <a:stretch>
            <a:fillRect/>
          </a:stretch>
        </p:blipFill>
        <p:spPr bwMode="auto">
          <a:xfrm>
            <a:off x="354013" y="180975"/>
            <a:ext cx="755650" cy="779463"/>
          </a:xfrm>
          <a:prstGeom prst="rect">
            <a:avLst/>
          </a:prstGeom>
          <a:noFill/>
          <a:ln w="12700">
            <a:noFill/>
            <a:miter lim="800000"/>
            <a:headEnd/>
            <a:tailEnd/>
          </a:ln>
          <a:effectLst/>
        </p:spPr>
      </p:pic>
      <p:sp>
        <p:nvSpPr>
          <p:cNvPr id="54275" name="Line 3"/>
          <p:cNvSpPr>
            <a:spLocks noChangeShapeType="1"/>
          </p:cNvSpPr>
          <p:nvPr/>
        </p:nvSpPr>
        <p:spPr bwMode="auto">
          <a:xfrm flipV="1">
            <a:off x="1109663" y="904875"/>
            <a:ext cx="2374900" cy="0"/>
          </a:xfrm>
          <a:prstGeom prst="line">
            <a:avLst/>
          </a:prstGeom>
          <a:noFill/>
          <a:ln w="76200">
            <a:solidFill>
              <a:srgbClr val="FFAF0E"/>
            </a:solidFill>
            <a:round/>
            <a:headEnd/>
            <a:tailEnd/>
          </a:ln>
        </p:spPr>
        <p:txBody>
          <a:bodyPr wrap="none" anchor="ctr">
            <a:prstTxWarp prst="textNoShape">
              <a:avLst/>
            </a:prstTxWarp>
          </a:bodyPr>
          <a:lstStyle/>
          <a:p>
            <a:endParaRPr lang="en-US"/>
          </a:p>
        </p:txBody>
      </p:sp>
      <p:sp>
        <p:nvSpPr>
          <p:cNvPr id="54276" name="Text Box 4"/>
          <p:cNvSpPr txBox="1">
            <a:spLocks noChangeArrowheads="1"/>
          </p:cNvSpPr>
          <p:nvPr/>
        </p:nvSpPr>
        <p:spPr bwMode="auto">
          <a:xfrm>
            <a:off x="1131888" y="303213"/>
            <a:ext cx="2352675" cy="579437"/>
          </a:xfrm>
          <a:prstGeom prst="rect">
            <a:avLst/>
          </a:prstGeom>
          <a:noFill/>
          <a:ln w="9525">
            <a:noFill/>
            <a:miter lim="800000"/>
            <a:headEnd/>
            <a:tailEnd/>
          </a:ln>
        </p:spPr>
        <p:txBody>
          <a:bodyPr wrap="none">
            <a:prstTxWarp prst="textNoShape">
              <a:avLst/>
            </a:prstTxWarp>
            <a:spAutoFit/>
          </a:bodyPr>
          <a:lstStyle/>
          <a:p>
            <a:r>
              <a:rPr lang="en-US" sz="3200">
                <a:solidFill>
                  <a:schemeClr val="bg1"/>
                </a:solidFill>
              </a:rPr>
              <a:t>Background</a:t>
            </a:r>
          </a:p>
        </p:txBody>
      </p:sp>
      <p:sp>
        <p:nvSpPr>
          <p:cNvPr id="54277" name="Text Box 5"/>
          <p:cNvSpPr txBox="1">
            <a:spLocks noChangeArrowheads="1"/>
          </p:cNvSpPr>
          <p:nvPr/>
        </p:nvSpPr>
        <p:spPr bwMode="auto">
          <a:xfrm>
            <a:off x="866775" y="1322389"/>
            <a:ext cx="7675563" cy="4832093"/>
          </a:xfrm>
          <a:prstGeom prst="rect">
            <a:avLst/>
          </a:prstGeom>
          <a:noFill/>
          <a:ln w="9525">
            <a:noFill/>
            <a:miter lim="800000"/>
            <a:headEnd/>
            <a:tailEnd/>
          </a:ln>
        </p:spPr>
        <p:txBody>
          <a:bodyPr wrap="square">
            <a:prstTxWarp prst="textNoShape">
              <a:avLst/>
            </a:prstTxWarp>
            <a:spAutoFit/>
          </a:bodyPr>
          <a:lstStyle/>
          <a:p>
            <a:r>
              <a:rPr lang="en-US" sz="2800" dirty="0">
                <a:solidFill>
                  <a:schemeClr val="bg1"/>
                </a:solidFill>
              </a:rPr>
              <a:t>-</a:t>
            </a:r>
            <a:r>
              <a:rPr lang="en-US" sz="2800" i="1" dirty="0">
                <a:solidFill>
                  <a:schemeClr val="bg1"/>
                </a:solidFill>
              </a:rPr>
              <a:t>Clostridium  </a:t>
            </a:r>
            <a:r>
              <a:rPr lang="en-US" sz="2800" i="1" dirty="0" err="1">
                <a:solidFill>
                  <a:schemeClr val="bg1"/>
                </a:solidFill>
              </a:rPr>
              <a:t>difficile</a:t>
            </a:r>
            <a:r>
              <a:rPr lang="en-US" sz="2800" i="1" dirty="0">
                <a:solidFill>
                  <a:schemeClr val="bg1"/>
                </a:solidFill>
              </a:rPr>
              <a:t>:</a:t>
            </a:r>
            <a:endParaRPr lang="en-US" sz="2800" dirty="0">
              <a:solidFill>
                <a:schemeClr val="bg1"/>
              </a:solidFill>
            </a:endParaRPr>
          </a:p>
          <a:p>
            <a:r>
              <a:rPr lang="en-US" sz="2800" dirty="0">
                <a:solidFill>
                  <a:schemeClr val="bg1"/>
                </a:solidFill>
              </a:rPr>
              <a:t>    anaerobic,</a:t>
            </a:r>
          </a:p>
          <a:p>
            <a:r>
              <a:rPr lang="en-US" sz="2800" dirty="0">
                <a:solidFill>
                  <a:schemeClr val="bg1"/>
                </a:solidFill>
              </a:rPr>
              <a:t>    gram positive,</a:t>
            </a:r>
          </a:p>
          <a:p>
            <a:r>
              <a:rPr lang="en-US" sz="2800" dirty="0">
                <a:solidFill>
                  <a:schemeClr val="bg1"/>
                </a:solidFill>
              </a:rPr>
              <a:t>    spore forming,</a:t>
            </a:r>
          </a:p>
          <a:p>
            <a:pPr eaLnBrk="0" hangingPunct="0"/>
            <a:r>
              <a:rPr lang="en-US" sz="2800" dirty="0">
                <a:solidFill>
                  <a:schemeClr val="bg1"/>
                </a:solidFill>
              </a:rPr>
              <a:t>    </a:t>
            </a:r>
            <a:r>
              <a:rPr lang="en-US" sz="2800" dirty="0" smtClean="0">
                <a:solidFill>
                  <a:schemeClr val="bg1"/>
                </a:solidFill>
              </a:rPr>
              <a:t>bacillus	</a:t>
            </a:r>
          </a:p>
          <a:p>
            <a:pPr eaLnBrk="0" hangingPunct="0"/>
            <a:endParaRPr lang="en-US" sz="2800" dirty="0">
              <a:solidFill>
                <a:schemeClr val="bg1"/>
              </a:solidFill>
            </a:endParaRPr>
          </a:p>
          <a:p>
            <a:pPr eaLnBrk="0" hangingPunct="0"/>
            <a:r>
              <a:rPr lang="en-US" sz="2800" dirty="0" smtClean="0">
                <a:solidFill>
                  <a:schemeClr val="bg1"/>
                </a:solidFill>
              </a:rPr>
              <a:t>-Up to 3 million cases per year in US</a:t>
            </a:r>
          </a:p>
          <a:p>
            <a:pPr eaLnBrk="0" hangingPunct="0"/>
            <a:r>
              <a:rPr lang="en-US" sz="2800" dirty="0" smtClean="0">
                <a:solidFill>
                  <a:schemeClr val="bg1"/>
                </a:solidFill>
              </a:rPr>
              <a:t> </a:t>
            </a:r>
          </a:p>
          <a:p>
            <a:pPr eaLnBrk="0" hangingPunct="0"/>
            <a:r>
              <a:rPr lang="en-US" sz="2800" dirty="0" smtClean="0">
                <a:solidFill>
                  <a:schemeClr val="bg1"/>
                </a:solidFill>
              </a:rPr>
              <a:t>-Estimated $3.2 billion/year in expenditures</a:t>
            </a:r>
          </a:p>
          <a:p>
            <a:pPr eaLnBrk="0" hangingPunct="0"/>
            <a:endParaRPr lang="en-US" sz="2800" dirty="0" smtClean="0">
              <a:solidFill>
                <a:schemeClr val="bg1"/>
              </a:solidFill>
            </a:endParaRPr>
          </a:p>
          <a:p>
            <a:pPr eaLnBrk="0" hangingPunct="0"/>
            <a:r>
              <a:rPr lang="en-US" sz="2800" dirty="0" smtClean="0">
                <a:solidFill>
                  <a:schemeClr val="bg1"/>
                </a:solidFill>
              </a:rPr>
              <a:t>-Mortality estimated to be ~4-8%</a:t>
            </a:r>
          </a:p>
        </p:txBody>
      </p:sp>
      <p:pic>
        <p:nvPicPr>
          <p:cNvPr id="54278" name="Picture 2" descr="Screen shot 2010-10-29 at 4.41.18 PM.png"/>
          <p:cNvPicPr>
            <a:picLocks noChangeAspect="1"/>
          </p:cNvPicPr>
          <p:nvPr/>
        </p:nvPicPr>
        <p:blipFill>
          <a:blip r:embed="rId4"/>
          <a:srcRect/>
          <a:stretch>
            <a:fillRect/>
          </a:stretch>
        </p:blipFill>
        <p:spPr bwMode="auto">
          <a:xfrm>
            <a:off x="4403725" y="839788"/>
            <a:ext cx="3968750" cy="28511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55908" y="274605"/>
            <a:ext cx="7587347" cy="6155531"/>
          </a:xfrm>
          <a:prstGeom prst="rect">
            <a:avLst/>
          </a:prstGeom>
        </p:spPr>
        <p:txBody>
          <a:bodyPr wrap="square">
            <a:spAutoFit/>
          </a:bodyPr>
          <a:lstStyle/>
          <a:p>
            <a:pPr algn="ctr"/>
            <a:r>
              <a:rPr lang="en-US" sz="2800" dirty="0" smtClean="0">
                <a:solidFill>
                  <a:srgbClr val="FFFFFF"/>
                </a:solidFill>
                <a:latin typeface="Calibri"/>
                <a:ea typeface="Times New Roman"/>
              </a:rPr>
              <a:t>Novel medical treatment strategies for </a:t>
            </a:r>
            <a:r>
              <a:rPr lang="en-US" sz="2800" i="1" dirty="0" smtClean="0">
                <a:solidFill>
                  <a:srgbClr val="FFFFFF"/>
                </a:solidFill>
                <a:latin typeface="Calibri"/>
                <a:ea typeface="Times New Roman"/>
              </a:rPr>
              <a:t>Clostridium </a:t>
            </a:r>
            <a:r>
              <a:rPr lang="en-US" sz="2800" i="1" dirty="0" err="1" smtClean="0">
                <a:solidFill>
                  <a:srgbClr val="FFFFFF"/>
                </a:solidFill>
                <a:latin typeface="Calibri"/>
                <a:ea typeface="Times New Roman"/>
              </a:rPr>
              <a:t>difficile</a:t>
            </a:r>
            <a:r>
              <a:rPr lang="en-US" sz="2800" i="1" dirty="0" smtClean="0">
                <a:solidFill>
                  <a:srgbClr val="FFFFFF"/>
                </a:solidFill>
                <a:latin typeface="Calibri"/>
                <a:ea typeface="Times New Roman"/>
              </a:rPr>
              <a:t> infection</a:t>
            </a:r>
          </a:p>
          <a:p>
            <a:r>
              <a:rPr lang="en-US" sz="1800" b="1" i="1" dirty="0" smtClean="0">
                <a:solidFill>
                  <a:srgbClr val="FFFFFF"/>
                </a:solidFill>
                <a:latin typeface="Times New Roman"/>
                <a:ea typeface="Times New Roman"/>
              </a:rPr>
              <a:t>	</a:t>
            </a:r>
          </a:p>
          <a:p>
            <a:r>
              <a:rPr lang="en-US" sz="2000" i="1" dirty="0" smtClean="0">
                <a:solidFill>
                  <a:srgbClr val="FFFFFF"/>
                </a:solidFill>
                <a:latin typeface="Calibri"/>
                <a:ea typeface="Times New Roman"/>
              </a:rPr>
              <a:t>	</a:t>
            </a:r>
            <a:r>
              <a:rPr lang="en-US" sz="2000" i="1" u="sng" dirty="0" smtClean="0">
                <a:solidFill>
                  <a:srgbClr val="FFFFFF"/>
                </a:solidFill>
                <a:latin typeface="Calibri"/>
                <a:ea typeface="Times New Roman"/>
              </a:rPr>
              <a:t>Antibiotics</a:t>
            </a:r>
            <a:r>
              <a:rPr lang="en-US" sz="2000" i="1" dirty="0" smtClean="0">
                <a:solidFill>
                  <a:srgbClr val="FFFFFF"/>
                </a:solidFill>
                <a:latin typeface="Calibri"/>
                <a:ea typeface="Times New Roman"/>
              </a:rPr>
              <a:t>:</a:t>
            </a:r>
          </a:p>
          <a:p>
            <a:pPr algn="ctr"/>
            <a:r>
              <a:rPr lang="en-US" sz="2000" dirty="0" smtClean="0">
                <a:solidFill>
                  <a:srgbClr val="FFFFFF"/>
                </a:solidFill>
                <a:latin typeface="Calibri"/>
                <a:ea typeface="Times New Roman"/>
              </a:rPr>
              <a:t>-</a:t>
            </a:r>
            <a:r>
              <a:rPr lang="en-US" sz="2000" dirty="0" err="1" smtClean="0">
                <a:solidFill>
                  <a:srgbClr val="FFFFFF"/>
                </a:solidFill>
                <a:latin typeface="Calibri"/>
                <a:ea typeface="Times New Roman"/>
              </a:rPr>
              <a:t>Fidaxomicin</a:t>
            </a:r>
            <a:r>
              <a:rPr lang="en-US" sz="2000" dirty="0" smtClean="0">
                <a:solidFill>
                  <a:srgbClr val="FFFFFF"/>
                </a:solidFill>
                <a:latin typeface="Calibri"/>
                <a:ea typeface="Times New Roman"/>
              </a:rPr>
              <a:t> (FDA approved)</a:t>
            </a:r>
          </a:p>
          <a:p>
            <a:pPr algn="ctr"/>
            <a:r>
              <a:rPr lang="en-US" sz="2000" dirty="0" smtClean="0">
                <a:solidFill>
                  <a:srgbClr val="FFFFFF"/>
                </a:solidFill>
                <a:latin typeface="Calibri"/>
                <a:ea typeface="Times New Roman"/>
              </a:rPr>
              <a:t>-</a:t>
            </a:r>
            <a:r>
              <a:rPr lang="en-US" sz="2000" dirty="0" err="1" smtClean="0">
                <a:solidFill>
                  <a:srgbClr val="FFFFFF"/>
                </a:solidFill>
                <a:latin typeface="Calibri"/>
                <a:ea typeface="Times New Roman"/>
              </a:rPr>
              <a:t>Rifaximin</a:t>
            </a:r>
            <a:endParaRPr lang="en-US" sz="2000" dirty="0" smtClean="0">
              <a:solidFill>
                <a:srgbClr val="FFFFFF"/>
              </a:solidFill>
              <a:latin typeface="Calibri"/>
              <a:ea typeface="Times New Roman"/>
            </a:endParaRPr>
          </a:p>
          <a:p>
            <a:pPr algn="ctr"/>
            <a:r>
              <a:rPr lang="en-US" sz="2000" dirty="0" smtClean="0">
                <a:solidFill>
                  <a:srgbClr val="FFFFFF"/>
                </a:solidFill>
                <a:latin typeface="Calibri"/>
                <a:ea typeface="Times New Roman"/>
              </a:rPr>
              <a:t>-</a:t>
            </a:r>
            <a:r>
              <a:rPr lang="en-US" sz="2000" dirty="0" err="1" smtClean="0">
                <a:solidFill>
                  <a:srgbClr val="FFFFFF"/>
                </a:solidFill>
                <a:latin typeface="Calibri"/>
                <a:ea typeface="Times New Roman"/>
              </a:rPr>
              <a:t>Nitazoxanide</a:t>
            </a:r>
            <a:endParaRPr lang="en-US" sz="2000" dirty="0" smtClean="0">
              <a:solidFill>
                <a:srgbClr val="FFFFFF"/>
              </a:solidFill>
              <a:latin typeface="Calibri"/>
              <a:ea typeface="Times New Roman"/>
            </a:endParaRPr>
          </a:p>
          <a:p>
            <a:pPr algn="ctr"/>
            <a:r>
              <a:rPr lang="en-US" sz="2000" dirty="0" smtClean="0">
                <a:solidFill>
                  <a:srgbClr val="FFFFFF"/>
                </a:solidFill>
                <a:latin typeface="Calibri"/>
                <a:ea typeface="Times New Roman"/>
              </a:rPr>
              <a:t>-</a:t>
            </a:r>
            <a:r>
              <a:rPr lang="en-US" sz="2000" dirty="0" err="1" smtClean="0">
                <a:solidFill>
                  <a:srgbClr val="FFFFFF"/>
                </a:solidFill>
                <a:latin typeface="Calibri"/>
                <a:ea typeface="Times New Roman"/>
              </a:rPr>
              <a:t>Teicoplanin</a:t>
            </a:r>
            <a:endParaRPr lang="en-US" sz="2000" dirty="0" smtClean="0">
              <a:solidFill>
                <a:srgbClr val="FFFFFF"/>
              </a:solidFill>
              <a:latin typeface="Calibri"/>
              <a:ea typeface="Times New Roman"/>
            </a:endParaRPr>
          </a:p>
          <a:p>
            <a:pPr algn="ctr"/>
            <a:r>
              <a:rPr lang="en-US" sz="2000" dirty="0" smtClean="0">
                <a:solidFill>
                  <a:srgbClr val="FFFFFF"/>
                </a:solidFill>
                <a:latin typeface="Calibri"/>
                <a:ea typeface="Times New Roman"/>
              </a:rPr>
              <a:t>-</a:t>
            </a:r>
            <a:r>
              <a:rPr lang="en-US" sz="2000" dirty="0" err="1" smtClean="0">
                <a:solidFill>
                  <a:srgbClr val="FFFFFF"/>
                </a:solidFill>
                <a:latin typeface="Calibri"/>
                <a:ea typeface="Times New Roman"/>
              </a:rPr>
              <a:t>Ramoplanin</a:t>
            </a:r>
            <a:r>
              <a:rPr lang="en-US" sz="2000" dirty="0" smtClean="0">
                <a:solidFill>
                  <a:srgbClr val="FFFFFF"/>
                </a:solidFill>
                <a:latin typeface="Calibri"/>
                <a:ea typeface="Times New Roman"/>
              </a:rPr>
              <a:t>	</a:t>
            </a:r>
          </a:p>
          <a:p>
            <a:pPr algn="ctr"/>
            <a:endParaRPr lang="en-US" sz="2000" dirty="0" smtClean="0">
              <a:solidFill>
                <a:srgbClr val="FFFFFF"/>
              </a:solidFill>
              <a:latin typeface="Times New Roman"/>
              <a:ea typeface="Times New Roman"/>
            </a:endParaRPr>
          </a:p>
          <a:p>
            <a:r>
              <a:rPr lang="en-US" sz="2000" i="1" dirty="0" smtClean="0">
                <a:solidFill>
                  <a:srgbClr val="FFFFFF"/>
                </a:solidFill>
                <a:latin typeface="Calibri"/>
                <a:ea typeface="Times New Roman"/>
              </a:rPr>
              <a:t>	</a:t>
            </a:r>
            <a:r>
              <a:rPr lang="en-US" sz="2000" i="1" u="sng" dirty="0" smtClean="0">
                <a:solidFill>
                  <a:srgbClr val="FFFFFF"/>
                </a:solidFill>
                <a:latin typeface="Calibri"/>
                <a:ea typeface="Times New Roman"/>
              </a:rPr>
              <a:t>Immunization therapy</a:t>
            </a:r>
            <a:r>
              <a:rPr lang="en-US" sz="2000" i="1" dirty="0" smtClean="0">
                <a:solidFill>
                  <a:srgbClr val="FFFFFF"/>
                </a:solidFill>
                <a:latin typeface="Calibri"/>
                <a:ea typeface="Times New Roman"/>
              </a:rPr>
              <a:t>:</a:t>
            </a:r>
          </a:p>
          <a:p>
            <a:pPr algn="ctr"/>
            <a:r>
              <a:rPr lang="en-US" sz="2000" dirty="0" smtClean="0">
                <a:solidFill>
                  <a:srgbClr val="FFFFFF"/>
                </a:solidFill>
                <a:latin typeface="Calibri"/>
                <a:ea typeface="Times New Roman"/>
              </a:rPr>
              <a:t>-</a:t>
            </a:r>
            <a:r>
              <a:rPr lang="en-US" sz="2000" dirty="0" err="1" smtClean="0">
                <a:solidFill>
                  <a:srgbClr val="FFFFFF"/>
                </a:solidFill>
                <a:latin typeface="Calibri"/>
                <a:ea typeface="Times New Roman"/>
              </a:rPr>
              <a:t>Toxoid</a:t>
            </a:r>
            <a:r>
              <a:rPr lang="en-US" sz="2000" dirty="0" smtClean="0">
                <a:solidFill>
                  <a:srgbClr val="FFFFFF"/>
                </a:solidFill>
                <a:latin typeface="Calibri"/>
                <a:ea typeface="Times New Roman"/>
              </a:rPr>
              <a:t> Vaccines</a:t>
            </a:r>
          </a:p>
          <a:p>
            <a:pPr algn="ctr"/>
            <a:r>
              <a:rPr lang="en-US" sz="2000" dirty="0" smtClean="0">
                <a:solidFill>
                  <a:srgbClr val="FFFFFF"/>
                </a:solidFill>
                <a:latin typeface="Calibri"/>
                <a:ea typeface="Times New Roman"/>
              </a:rPr>
              <a:t>-Anti-Clostridium </a:t>
            </a:r>
            <a:r>
              <a:rPr lang="en-US" sz="2000" dirty="0" err="1" smtClean="0">
                <a:solidFill>
                  <a:srgbClr val="FFFFFF"/>
                </a:solidFill>
                <a:latin typeface="Calibri"/>
                <a:ea typeface="Times New Roman"/>
              </a:rPr>
              <a:t>difficile</a:t>
            </a:r>
            <a:r>
              <a:rPr lang="en-US" sz="2000" dirty="0" smtClean="0">
                <a:solidFill>
                  <a:srgbClr val="FFFFFF"/>
                </a:solidFill>
                <a:latin typeface="Calibri"/>
                <a:ea typeface="Times New Roman"/>
              </a:rPr>
              <a:t> toxin antibodies</a:t>
            </a:r>
          </a:p>
          <a:p>
            <a:pPr algn="ctr"/>
            <a:r>
              <a:rPr lang="en-US" sz="2000" dirty="0" smtClean="0">
                <a:solidFill>
                  <a:srgbClr val="FFFFFF"/>
                </a:solidFill>
                <a:latin typeface="Calibri"/>
                <a:ea typeface="Times New Roman"/>
              </a:rPr>
              <a:t>-Intravenous immunoglobulin	</a:t>
            </a:r>
          </a:p>
          <a:p>
            <a:pPr algn="ctr"/>
            <a:endParaRPr lang="en-US" sz="2000" dirty="0" smtClean="0">
              <a:solidFill>
                <a:srgbClr val="FFFFFF"/>
              </a:solidFill>
              <a:latin typeface="Times New Roman"/>
              <a:ea typeface="Times New Roman"/>
            </a:endParaRPr>
          </a:p>
          <a:p>
            <a:r>
              <a:rPr lang="en-US" sz="2000" i="1" dirty="0" smtClean="0">
                <a:solidFill>
                  <a:srgbClr val="FFFFFF"/>
                </a:solidFill>
                <a:latin typeface="Calibri"/>
                <a:ea typeface="Times New Roman"/>
              </a:rPr>
              <a:t>	</a:t>
            </a:r>
            <a:r>
              <a:rPr lang="en-US" sz="2000" i="1" u="sng" dirty="0" smtClean="0">
                <a:solidFill>
                  <a:srgbClr val="FFFFFF"/>
                </a:solidFill>
                <a:latin typeface="Calibri"/>
                <a:ea typeface="Times New Roman"/>
              </a:rPr>
              <a:t>Biotherapy</a:t>
            </a:r>
            <a:r>
              <a:rPr lang="en-US" sz="2000" i="1" dirty="0" smtClean="0">
                <a:solidFill>
                  <a:srgbClr val="FFFFFF"/>
                </a:solidFill>
                <a:latin typeface="Calibri"/>
                <a:ea typeface="Times New Roman"/>
              </a:rPr>
              <a:t>:</a:t>
            </a:r>
            <a:endParaRPr lang="en-US" sz="2000" i="1" dirty="0" smtClean="0">
              <a:solidFill>
                <a:srgbClr val="FFFF00"/>
              </a:solidFill>
              <a:latin typeface="Calibri"/>
              <a:ea typeface="Times New Roman"/>
            </a:endParaRPr>
          </a:p>
          <a:p>
            <a:pPr algn="ctr"/>
            <a:r>
              <a:rPr lang="en-US" sz="2000" dirty="0" smtClean="0">
                <a:solidFill>
                  <a:srgbClr val="FFFF00"/>
                </a:solidFill>
                <a:latin typeface="Calibri"/>
                <a:ea typeface="Times New Roman"/>
              </a:rPr>
              <a:t>-Fecal </a:t>
            </a:r>
            <a:r>
              <a:rPr lang="en-US" sz="2000" dirty="0" err="1" smtClean="0">
                <a:solidFill>
                  <a:srgbClr val="FFFF00"/>
                </a:solidFill>
                <a:latin typeface="Calibri"/>
                <a:ea typeface="Times New Roman"/>
              </a:rPr>
              <a:t>bacteriotherapy</a:t>
            </a:r>
            <a:endParaRPr lang="en-US" sz="2000" dirty="0" smtClean="0">
              <a:solidFill>
                <a:srgbClr val="FFFF00"/>
              </a:solidFill>
              <a:latin typeface="Calibri"/>
              <a:ea typeface="Times New Roman"/>
            </a:endParaRPr>
          </a:p>
          <a:p>
            <a:pPr algn="ctr"/>
            <a:r>
              <a:rPr lang="en-US" sz="2000" dirty="0" smtClean="0">
                <a:solidFill>
                  <a:srgbClr val="FFFFFF"/>
                </a:solidFill>
                <a:latin typeface="Calibri"/>
                <a:ea typeface="Times New Roman"/>
              </a:rPr>
              <a:t>-Non-</a:t>
            </a:r>
            <a:r>
              <a:rPr lang="en-US" sz="2000" dirty="0" err="1" smtClean="0">
                <a:solidFill>
                  <a:srgbClr val="FFFFFF"/>
                </a:solidFill>
                <a:latin typeface="Calibri"/>
                <a:ea typeface="Times New Roman"/>
              </a:rPr>
              <a:t>toxigenic</a:t>
            </a:r>
            <a:r>
              <a:rPr lang="en-US" sz="2000" dirty="0" smtClean="0">
                <a:solidFill>
                  <a:srgbClr val="FFFFFF"/>
                </a:solidFill>
                <a:latin typeface="Calibri"/>
                <a:ea typeface="Times New Roman"/>
              </a:rPr>
              <a:t> Clostridium </a:t>
            </a:r>
            <a:r>
              <a:rPr lang="en-US" sz="2000" dirty="0" err="1" smtClean="0">
                <a:solidFill>
                  <a:srgbClr val="FFFFFF"/>
                </a:solidFill>
                <a:latin typeface="Calibri"/>
                <a:ea typeface="Times New Roman"/>
              </a:rPr>
              <a:t>difficile</a:t>
            </a:r>
            <a:r>
              <a:rPr lang="en-US" sz="2000" dirty="0" smtClean="0">
                <a:solidFill>
                  <a:srgbClr val="FFFFFF"/>
                </a:solidFill>
                <a:latin typeface="Calibri"/>
                <a:ea typeface="Times New Roman"/>
              </a:rPr>
              <a:t> strains</a:t>
            </a:r>
          </a:p>
          <a:p>
            <a:pPr algn="ctr"/>
            <a:r>
              <a:rPr lang="en-US" sz="2000" dirty="0" smtClean="0">
                <a:solidFill>
                  <a:srgbClr val="FFFFFF"/>
                </a:solidFill>
                <a:latin typeface="Calibri"/>
                <a:ea typeface="Times New Roman"/>
              </a:rPr>
              <a:t>-</a:t>
            </a:r>
            <a:r>
              <a:rPr lang="en-US" sz="2000" dirty="0" err="1" smtClean="0">
                <a:solidFill>
                  <a:srgbClr val="FFFFFF"/>
                </a:solidFill>
                <a:latin typeface="Calibri"/>
                <a:ea typeface="Times New Roman"/>
              </a:rPr>
              <a:t>Probiotics</a:t>
            </a:r>
            <a:r>
              <a:rPr lang="en-US" sz="2000" dirty="0" smtClean="0">
                <a:solidFill>
                  <a:srgbClr val="FFFFFF"/>
                </a:solidFill>
                <a:latin typeface="Calibri"/>
                <a:ea typeface="Times New Roman"/>
              </a:rPr>
              <a:t>	</a:t>
            </a:r>
            <a:endParaRPr lang="en-US" sz="2000" dirty="0" smtClean="0">
              <a:solidFill>
                <a:srgbClr val="FFFFFF"/>
              </a:solidFill>
              <a:latin typeface="Times New Roman"/>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4-01 at 8.31.40 PM.png"/>
          <p:cNvPicPr>
            <a:picLocks noChangeAspect="1"/>
          </p:cNvPicPr>
          <p:nvPr/>
        </p:nvPicPr>
        <p:blipFill>
          <a:blip r:embed="rId2"/>
          <a:stretch>
            <a:fillRect/>
          </a:stretch>
        </p:blipFill>
        <p:spPr>
          <a:xfrm>
            <a:off x="88900" y="1028700"/>
            <a:ext cx="8922439" cy="2501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4-01 at 8.31.40 PM.png"/>
          <p:cNvPicPr>
            <a:picLocks noChangeAspect="1"/>
          </p:cNvPicPr>
          <p:nvPr/>
        </p:nvPicPr>
        <p:blipFill>
          <a:blip r:embed="rId2"/>
          <a:stretch>
            <a:fillRect/>
          </a:stretch>
        </p:blipFill>
        <p:spPr>
          <a:xfrm>
            <a:off x="88900" y="1028700"/>
            <a:ext cx="8922439" cy="2501900"/>
          </a:xfrm>
          <a:prstGeom prst="rect">
            <a:avLst/>
          </a:prstGeom>
        </p:spPr>
      </p:pic>
      <p:sp>
        <p:nvSpPr>
          <p:cNvPr id="6" name="Rectangle 5"/>
          <p:cNvSpPr/>
          <p:nvPr/>
        </p:nvSpPr>
        <p:spPr>
          <a:xfrm>
            <a:off x="5715215" y="1366760"/>
            <a:ext cx="1504732" cy="579841"/>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1777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5" presetClass="emph" presetSubtype="0" repeatCount="10000" fill="hold" grpId="0" nodeType="afterEffect">
                                  <p:stCondLst>
                                    <p:cond delay="0"/>
                                  </p:stCondLst>
                                  <p:childTnLst>
                                    <p:anim calcmode="discrete" valueType="str">
                                      <p:cBhvr>
                                        <p:cTn id="12" dur="3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3-12 at 7.33.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824" y="1000434"/>
            <a:ext cx="7570409" cy="1769377"/>
          </a:xfrm>
          <a:prstGeom prst="rect">
            <a:avLst/>
          </a:prstGeom>
        </p:spPr>
      </p:pic>
      <p:pic>
        <p:nvPicPr>
          <p:cNvPr id="5" name="Picture 4" descr="Screen Shot 2014-03-12 at 7.33.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824" y="3088949"/>
            <a:ext cx="2734129" cy="1319455"/>
          </a:xfrm>
          <a:prstGeom prst="rect">
            <a:avLst/>
          </a:prstGeom>
        </p:spPr>
      </p:pic>
      <p:pic>
        <p:nvPicPr>
          <p:cNvPr id="6" name="Picture 5" descr="Screen Shot 2014-03-12 at 7.41.3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7714" y="3088949"/>
            <a:ext cx="4485519" cy="3000398"/>
          </a:xfrm>
          <a:prstGeom prst="rect">
            <a:avLst/>
          </a:prstGeom>
        </p:spPr>
      </p:pic>
    </p:spTree>
    <p:extLst>
      <p:ext uri="{BB962C8B-B14F-4D97-AF65-F5344CB8AC3E}">
        <p14:creationId xmlns:p14="http://schemas.microsoft.com/office/powerpoint/2010/main" val="26916900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4-01 at 8.37.56 PM.png"/>
          <p:cNvPicPr>
            <a:picLocks noChangeAspect="1"/>
          </p:cNvPicPr>
          <p:nvPr/>
        </p:nvPicPr>
        <p:blipFill>
          <a:blip r:embed="rId2"/>
          <a:stretch>
            <a:fillRect/>
          </a:stretch>
        </p:blipFill>
        <p:spPr>
          <a:xfrm>
            <a:off x="1176867" y="330502"/>
            <a:ext cx="6455229" cy="1807078"/>
          </a:xfrm>
          <a:prstGeom prst="rect">
            <a:avLst/>
          </a:prstGeom>
        </p:spPr>
      </p:pic>
      <p:sp>
        <p:nvSpPr>
          <p:cNvPr id="2" name="TextBox 1"/>
          <p:cNvSpPr txBox="1"/>
          <p:nvPr/>
        </p:nvSpPr>
        <p:spPr>
          <a:xfrm>
            <a:off x="248772" y="2358572"/>
            <a:ext cx="8576080" cy="3600986"/>
          </a:xfrm>
          <a:prstGeom prst="rect">
            <a:avLst/>
          </a:prstGeom>
          <a:noFill/>
        </p:spPr>
        <p:txBody>
          <a:bodyPr wrap="square" rtlCol="0">
            <a:spAutoFit/>
          </a:bodyPr>
          <a:lstStyle/>
          <a:p>
            <a:pPr algn="ctr"/>
            <a:r>
              <a:rPr lang="en-US" sz="3200" dirty="0" smtClean="0">
                <a:solidFill>
                  <a:srgbClr val="FFFF00"/>
                </a:solidFill>
              </a:rPr>
              <a:t>Recommended for recurrent disease</a:t>
            </a:r>
          </a:p>
          <a:p>
            <a:endParaRPr lang="en-US" sz="2800" dirty="0">
              <a:solidFill>
                <a:srgbClr val="FFFFFF"/>
              </a:solidFill>
            </a:endParaRPr>
          </a:p>
          <a:p>
            <a:r>
              <a:rPr lang="en-US" sz="2800" dirty="0" smtClean="0">
                <a:solidFill>
                  <a:srgbClr val="FFFFFF"/>
                </a:solidFill>
              </a:rPr>
              <a:t>1</a:t>
            </a:r>
            <a:r>
              <a:rPr lang="en-US" sz="2800" baseline="30000" dirty="0" smtClean="0">
                <a:solidFill>
                  <a:srgbClr val="FFFFFF"/>
                </a:solidFill>
              </a:rPr>
              <a:t>st</a:t>
            </a:r>
            <a:r>
              <a:rPr lang="en-US" sz="2800" dirty="0" smtClean="0">
                <a:solidFill>
                  <a:srgbClr val="FFFFFF"/>
                </a:solidFill>
              </a:rPr>
              <a:t> Recurrence:  </a:t>
            </a:r>
            <a:r>
              <a:rPr lang="en-US" sz="2800" dirty="0" err="1" smtClean="0">
                <a:solidFill>
                  <a:srgbClr val="FFFFFF"/>
                </a:solidFill>
              </a:rPr>
              <a:t>Vancomycin</a:t>
            </a:r>
            <a:endParaRPr lang="en-US" sz="2800" dirty="0" smtClean="0">
              <a:solidFill>
                <a:srgbClr val="FFFFFF"/>
              </a:solidFill>
            </a:endParaRPr>
          </a:p>
          <a:p>
            <a:endParaRPr lang="en-US" sz="2800" dirty="0">
              <a:solidFill>
                <a:srgbClr val="FFFFFF"/>
              </a:solidFill>
            </a:endParaRPr>
          </a:p>
          <a:p>
            <a:r>
              <a:rPr lang="en-US" sz="2800" dirty="0" smtClean="0">
                <a:solidFill>
                  <a:srgbClr val="FFFFFF"/>
                </a:solidFill>
              </a:rPr>
              <a:t>	2</a:t>
            </a:r>
            <a:r>
              <a:rPr lang="en-US" sz="2800" baseline="30000" dirty="0" smtClean="0">
                <a:solidFill>
                  <a:srgbClr val="FFFFFF"/>
                </a:solidFill>
              </a:rPr>
              <a:t>nd</a:t>
            </a:r>
            <a:r>
              <a:rPr lang="en-US" sz="2800" dirty="0" smtClean="0">
                <a:solidFill>
                  <a:srgbClr val="FFFFFF"/>
                </a:solidFill>
              </a:rPr>
              <a:t> Recurrence:  </a:t>
            </a:r>
            <a:r>
              <a:rPr lang="en-US" sz="2800" dirty="0" err="1" smtClean="0">
                <a:solidFill>
                  <a:srgbClr val="FFFFFF"/>
                </a:solidFill>
              </a:rPr>
              <a:t>Vancomycin</a:t>
            </a:r>
            <a:r>
              <a:rPr lang="en-US" sz="2800" dirty="0" smtClean="0">
                <a:solidFill>
                  <a:srgbClr val="FFFFFF"/>
                </a:solidFill>
              </a:rPr>
              <a:t> 7 week </a:t>
            </a:r>
            <a:r>
              <a:rPr lang="en-US" sz="2800" dirty="0" smtClean="0">
                <a:solidFill>
                  <a:srgbClr val="FFFFFF"/>
                </a:solidFill>
              </a:rPr>
              <a:t>taper</a:t>
            </a:r>
            <a:endParaRPr lang="en-US" sz="2800" dirty="0" smtClean="0">
              <a:solidFill>
                <a:srgbClr val="FFFFFF"/>
              </a:solidFill>
            </a:endParaRPr>
          </a:p>
          <a:p>
            <a:endParaRPr lang="en-US" sz="2800" dirty="0">
              <a:solidFill>
                <a:srgbClr val="FFFFFF"/>
              </a:solidFill>
            </a:endParaRPr>
          </a:p>
          <a:p>
            <a:r>
              <a:rPr lang="en-US" sz="2800" dirty="0" smtClean="0">
                <a:solidFill>
                  <a:srgbClr val="FFFFFF"/>
                </a:solidFill>
              </a:rPr>
              <a:t>		3</a:t>
            </a:r>
            <a:r>
              <a:rPr lang="en-US" sz="2800" baseline="30000" dirty="0" smtClean="0">
                <a:solidFill>
                  <a:srgbClr val="FFFFFF"/>
                </a:solidFill>
              </a:rPr>
              <a:t>rd</a:t>
            </a:r>
            <a:r>
              <a:rPr lang="en-US" sz="2800" dirty="0" smtClean="0">
                <a:solidFill>
                  <a:srgbClr val="FFFFFF"/>
                </a:solidFill>
              </a:rPr>
              <a:t> Recurrence:  Fecal </a:t>
            </a:r>
            <a:r>
              <a:rPr lang="en-US" sz="2800" dirty="0" err="1" smtClean="0">
                <a:solidFill>
                  <a:srgbClr val="FFFFFF"/>
                </a:solidFill>
              </a:rPr>
              <a:t>Microbiota</a:t>
            </a:r>
            <a:r>
              <a:rPr lang="en-US" sz="2800" dirty="0" smtClean="0">
                <a:solidFill>
                  <a:srgbClr val="FFFFFF"/>
                </a:solidFill>
              </a:rPr>
              <a:t> Therapy</a:t>
            </a:r>
          </a:p>
          <a:p>
            <a:endParaRPr lang="en-US" sz="2800" dirty="0">
              <a:solidFill>
                <a:srgbClr val="FFFFFF"/>
              </a:solidFill>
            </a:endParaRPr>
          </a:p>
        </p:txBody>
      </p:sp>
    </p:spTree>
    <p:extLst>
      <p:ext uri="{BB962C8B-B14F-4D97-AF65-F5344CB8AC3E}">
        <p14:creationId xmlns:p14="http://schemas.microsoft.com/office/powerpoint/2010/main" val="152641857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1028"/>
          <p:cNvSpPr txBox="1">
            <a:spLocks noChangeArrowheads="1"/>
          </p:cNvSpPr>
          <p:nvPr/>
        </p:nvSpPr>
        <p:spPr bwMode="auto">
          <a:xfrm>
            <a:off x="79375" y="1982788"/>
            <a:ext cx="2320925" cy="830997"/>
          </a:xfrm>
          <a:prstGeom prst="rect">
            <a:avLst/>
          </a:prstGeom>
          <a:noFill/>
          <a:ln w="9525">
            <a:noFill/>
            <a:miter lim="800000"/>
            <a:headEnd/>
            <a:tailEnd/>
          </a:ln>
        </p:spPr>
        <p:txBody>
          <a:bodyPr>
            <a:prstTxWarp prst="textNoShape">
              <a:avLst/>
            </a:prstTxWarp>
            <a:spAutoFit/>
          </a:bodyPr>
          <a:lstStyle/>
          <a:p>
            <a:endParaRPr lang="en-US" sz="2400" dirty="0" smtClean="0">
              <a:solidFill>
                <a:schemeClr val="bg1"/>
              </a:solidFill>
            </a:endParaRPr>
          </a:p>
          <a:p>
            <a:r>
              <a:rPr lang="en-US" sz="2400" dirty="0" smtClean="0">
                <a:solidFill>
                  <a:schemeClr val="bg1"/>
                </a:solidFill>
              </a:rPr>
              <a:t>Complicated</a:t>
            </a:r>
            <a:r>
              <a:rPr lang="en-US" sz="2400" dirty="0">
                <a:solidFill>
                  <a:schemeClr val="bg1"/>
                </a:solidFill>
              </a:rPr>
              <a:t>:</a:t>
            </a:r>
          </a:p>
        </p:txBody>
      </p:sp>
      <p:sp>
        <p:nvSpPr>
          <p:cNvPr id="18438" name="Text Box 1030"/>
          <p:cNvSpPr txBox="1">
            <a:spLocks noChangeArrowheads="1"/>
          </p:cNvSpPr>
          <p:nvPr/>
        </p:nvSpPr>
        <p:spPr bwMode="auto">
          <a:xfrm>
            <a:off x="-282575" y="1227138"/>
            <a:ext cx="2062163" cy="457200"/>
          </a:xfrm>
          <a:prstGeom prst="rect">
            <a:avLst/>
          </a:prstGeom>
          <a:noFill/>
          <a:ln w="9525">
            <a:noFill/>
            <a:miter lim="800000"/>
            <a:headEnd/>
            <a:tailEnd/>
          </a:ln>
        </p:spPr>
        <p:txBody>
          <a:bodyPr>
            <a:prstTxWarp prst="textNoShape">
              <a:avLst/>
            </a:prstTxWarp>
            <a:spAutoFit/>
          </a:bodyPr>
          <a:lstStyle/>
          <a:p>
            <a:pPr algn="ctr"/>
            <a:r>
              <a:rPr lang="en-US" sz="2400" b="1">
                <a:solidFill>
                  <a:schemeClr val="bg1"/>
                </a:solidFill>
              </a:rPr>
              <a:t>Severity</a:t>
            </a:r>
          </a:p>
        </p:txBody>
      </p:sp>
      <p:sp>
        <p:nvSpPr>
          <p:cNvPr id="18439" name="Text Box 1031"/>
          <p:cNvSpPr txBox="1">
            <a:spLocks noChangeArrowheads="1"/>
          </p:cNvSpPr>
          <p:nvPr/>
        </p:nvSpPr>
        <p:spPr bwMode="auto">
          <a:xfrm>
            <a:off x="1785938" y="1227138"/>
            <a:ext cx="2062162" cy="457200"/>
          </a:xfrm>
          <a:prstGeom prst="rect">
            <a:avLst/>
          </a:prstGeom>
          <a:noFill/>
          <a:ln w="9525">
            <a:noFill/>
            <a:miter lim="800000"/>
            <a:headEnd/>
            <a:tailEnd/>
          </a:ln>
        </p:spPr>
        <p:txBody>
          <a:bodyPr>
            <a:prstTxWarp prst="textNoShape">
              <a:avLst/>
            </a:prstTxWarp>
            <a:spAutoFit/>
          </a:bodyPr>
          <a:lstStyle/>
          <a:p>
            <a:pPr algn="ctr"/>
            <a:r>
              <a:rPr lang="en-US" sz="2400" b="1">
                <a:solidFill>
                  <a:schemeClr val="bg1"/>
                </a:solidFill>
              </a:rPr>
              <a:t>Criteria</a:t>
            </a:r>
          </a:p>
        </p:txBody>
      </p:sp>
      <p:sp>
        <p:nvSpPr>
          <p:cNvPr id="18440" name="Rectangle 1032"/>
          <p:cNvSpPr>
            <a:spLocks noChangeArrowheads="1"/>
          </p:cNvSpPr>
          <p:nvPr/>
        </p:nvSpPr>
        <p:spPr bwMode="auto">
          <a:xfrm>
            <a:off x="87313" y="1147763"/>
            <a:ext cx="8904287" cy="5595937"/>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
        <p:nvSpPr>
          <p:cNvPr id="18443" name="Line 1035"/>
          <p:cNvSpPr>
            <a:spLocks noChangeShapeType="1"/>
          </p:cNvSpPr>
          <p:nvPr/>
        </p:nvSpPr>
        <p:spPr bwMode="auto">
          <a:xfrm flipH="1">
            <a:off x="1917700" y="1147763"/>
            <a:ext cx="9525" cy="5595937"/>
          </a:xfrm>
          <a:prstGeom prst="line">
            <a:avLst/>
          </a:prstGeom>
          <a:noFill/>
          <a:ln w="9525">
            <a:solidFill>
              <a:schemeClr val="bg1"/>
            </a:solidFill>
            <a:round/>
            <a:headEnd/>
            <a:tailEnd/>
          </a:ln>
        </p:spPr>
        <p:txBody>
          <a:bodyPr wrap="none" anchor="ctr">
            <a:prstTxWarp prst="textNoShape">
              <a:avLst/>
            </a:prstTxWarp>
          </a:bodyPr>
          <a:lstStyle/>
          <a:p>
            <a:endParaRPr lang="en-US"/>
          </a:p>
        </p:txBody>
      </p:sp>
      <p:sp>
        <p:nvSpPr>
          <p:cNvPr id="18444" name="Rectangle 1036"/>
          <p:cNvSpPr>
            <a:spLocks noChangeArrowheads="1"/>
          </p:cNvSpPr>
          <p:nvPr/>
        </p:nvSpPr>
        <p:spPr bwMode="auto">
          <a:xfrm>
            <a:off x="87313" y="1147763"/>
            <a:ext cx="8904287" cy="666750"/>
          </a:xfrm>
          <a:prstGeom prst="rect">
            <a:avLst/>
          </a:prstGeom>
          <a:solidFill>
            <a:srgbClr val="CCCCCC">
              <a:alpha val="19000"/>
            </a:srgbClr>
          </a:solidFill>
          <a:ln w="9525">
            <a:solidFill>
              <a:schemeClr val="bg1"/>
            </a:solidFill>
            <a:miter lim="800000"/>
            <a:headEnd/>
            <a:tailEnd/>
          </a:ln>
        </p:spPr>
        <p:txBody>
          <a:bodyPr wrap="none" anchor="ctr">
            <a:prstTxWarp prst="textNoShape">
              <a:avLst/>
            </a:prstTxWarp>
          </a:bodyPr>
          <a:lstStyle/>
          <a:p>
            <a:endParaRPr lang="en-US" sz="2400" dirty="0"/>
          </a:p>
        </p:txBody>
      </p:sp>
      <p:pic>
        <p:nvPicPr>
          <p:cNvPr id="18446" name="Picture 1038">
            <a:hlinkClick r:id="" action="ppaction://ole?verb=0"/>
          </p:cNvPr>
          <p:cNvPicPr>
            <a:picLocks noChangeAspect="1" noChangeArrowheads="1"/>
          </p:cNvPicPr>
          <p:nvPr/>
        </p:nvPicPr>
        <p:blipFill>
          <a:blip r:embed="rId3"/>
          <a:srcRect/>
          <a:stretch>
            <a:fillRect/>
          </a:stretch>
        </p:blipFill>
        <p:spPr bwMode="auto">
          <a:xfrm>
            <a:off x="354013" y="180975"/>
            <a:ext cx="755650" cy="779463"/>
          </a:xfrm>
          <a:prstGeom prst="rect">
            <a:avLst/>
          </a:prstGeom>
          <a:noFill/>
          <a:ln w="12700">
            <a:noFill/>
            <a:miter lim="800000"/>
            <a:headEnd/>
            <a:tailEnd/>
          </a:ln>
          <a:effectLst/>
        </p:spPr>
      </p:pic>
      <p:sp>
        <p:nvSpPr>
          <p:cNvPr id="18447" name="Line 1039"/>
          <p:cNvSpPr>
            <a:spLocks noChangeShapeType="1"/>
          </p:cNvSpPr>
          <p:nvPr/>
        </p:nvSpPr>
        <p:spPr bwMode="auto">
          <a:xfrm flipV="1">
            <a:off x="1154113" y="882650"/>
            <a:ext cx="5876925" cy="22225"/>
          </a:xfrm>
          <a:prstGeom prst="line">
            <a:avLst/>
          </a:prstGeom>
          <a:noFill/>
          <a:ln w="76200">
            <a:solidFill>
              <a:srgbClr val="FFAF0E"/>
            </a:solidFill>
            <a:round/>
            <a:headEnd/>
            <a:tailEnd/>
          </a:ln>
        </p:spPr>
        <p:txBody>
          <a:bodyPr wrap="none" anchor="ctr">
            <a:prstTxWarp prst="textNoShape">
              <a:avLst/>
            </a:prstTxWarp>
          </a:bodyPr>
          <a:lstStyle/>
          <a:p>
            <a:endParaRPr lang="en-US"/>
          </a:p>
        </p:txBody>
      </p:sp>
      <p:sp>
        <p:nvSpPr>
          <p:cNvPr id="18448" name="Text Box 1040"/>
          <p:cNvSpPr txBox="1">
            <a:spLocks noChangeArrowheads="1"/>
          </p:cNvSpPr>
          <p:nvPr/>
        </p:nvSpPr>
        <p:spPr bwMode="auto">
          <a:xfrm>
            <a:off x="1131888" y="303213"/>
            <a:ext cx="5899150" cy="579437"/>
          </a:xfrm>
          <a:prstGeom prst="rect">
            <a:avLst/>
          </a:prstGeom>
          <a:noFill/>
          <a:ln w="9525">
            <a:noFill/>
            <a:miter lim="800000"/>
            <a:headEnd/>
            <a:tailEnd/>
          </a:ln>
        </p:spPr>
        <p:txBody>
          <a:bodyPr wrap="none">
            <a:prstTxWarp prst="textNoShape">
              <a:avLst/>
            </a:prstTxWarp>
            <a:spAutoFit/>
          </a:bodyPr>
          <a:lstStyle/>
          <a:p>
            <a:r>
              <a:rPr lang="en-US" sz="3200">
                <a:solidFill>
                  <a:schemeClr val="bg1"/>
                </a:solidFill>
              </a:rPr>
              <a:t>Severity Scoring and Treatment</a:t>
            </a:r>
          </a:p>
        </p:txBody>
      </p:sp>
      <p:sp>
        <p:nvSpPr>
          <p:cNvPr id="18" name="Rectangle 17"/>
          <p:cNvSpPr/>
          <p:nvPr/>
        </p:nvSpPr>
        <p:spPr>
          <a:xfrm>
            <a:off x="1981200" y="1492935"/>
            <a:ext cx="4780038" cy="5201424"/>
          </a:xfrm>
          <a:prstGeom prst="rect">
            <a:avLst/>
          </a:prstGeom>
        </p:spPr>
        <p:txBody>
          <a:bodyPr wrap="square">
            <a:spAutoFit/>
          </a:bodyPr>
          <a:lstStyle/>
          <a:p>
            <a:endParaRPr lang="en-US" sz="2000" dirty="0" smtClean="0">
              <a:solidFill>
                <a:srgbClr val="FFFFFF"/>
              </a:solidFill>
            </a:endParaRPr>
          </a:p>
          <a:p>
            <a:r>
              <a:rPr lang="en-US" sz="2000" dirty="0">
                <a:solidFill>
                  <a:srgbClr val="FFFFFF"/>
                </a:solidFill>
              </a:rPr>
              <a:t>Any one of the following</a:t>
            </a:r>
            <a:r>
              <a:rPr lang="en-US" sz="2000" dirty="0" smtClean="0">
                <a:solidFill>
                  <a:srgbClr val="FFFFFF"/>
                </a:solidFill>
              </a:rPr>
              <a:t>:</a:t>
            </a:r>
          </a:p>
          <a:p>
            <a:endParaRPr lang="en-US" sz="800" dirty="0" smtClean="0">
              <a:solidFill>
                <a:srgbClr val="FFFFFF"/>
              </a:solidFill>
            </a:endParaRPr>
          </a:p>
          <a:p>
            <a:r>
              <a:rPr lang="en-US" sz="2000" dirty="0" smtClean="0">
                <a:solidFill>
                  <a:srgbClr val="FFFFFF"/>
                </a:solidFill>
              </a:rPr>
              <a:t> 	</a:t>
            </a:r>
            <a:r>
              <a:rPr lang="en-US" sz="2000" dirty="0">
                <a:solidFill>
                  <a:srgbClr val="FFFFFF"/>
                </a:solidFill>
              </a:rPr>
              <a:t>-Admission to ICU for  CDI</a:t>
            </a:r>
          </a:p>
          <a:p>
            <a:endParaRPr lang="en-US" sz="800" dirty="0">
              <a:solidFill>
                <a:srgbClr val="FFFFFF"/>
              </a:solidFill>
            </a:endParaRPr>
          </a:p>
          <a:p>
            <a:r>
              <a:rPr lang="en-US" sz="2000" dirty="0">
                <a:solidFill>
                  <a:srgbClr val="FFFFFF"/>
                </a:solidFill>
              </a:rPr>
              <a:t> 	-Hypotension with or without </a:t>
            </a:r>
            <a:r>
              <a:rPr lang="en-US" sz="2000" dirty="0" smtClean="0">
                <a:solidFill>
                  <a:srgbClr val="FFFFFF"/>
                </a:solidFill>
              </a:rPr>
              <a:t>required</a:t>
            </a:r>
          </a:p>
          <a:p>
            <a:r>
              <a:rPr lang="en-US" sz="2000" dirty="0" smtClean="0">
                <a:solidFill>
                  <a:srgbClr val="FFFFFF"/>
                </a:solidFill>
              </a:rPr>
              <a:t>   		use </a:t>
            </a:r>
            <a:r>
              <a:rPr lang="en-US" sz="2000" dirty="0">
                <a:solidFill>
                  <a:srgbClr val="FFFFFF"/>
                </a:solidFill>
              </a:rPr>
              <a:t>of </a:t>
            </a:r>
            <a:r>
              <a:rPr lang="en-US" sz="2000" dirty="0" smtClean="0">
                <a:solidFill>
                  <a:srgbClr val="FFFFFF"/>
                </a:solidFill>
              </a:rPr>
              <a:t> </a:t>
            </a:r>
            <a:r>
              <a:rPr lang="en-US" sz="2000" dirty="0">
                <a:solidFill>
                  <a:srgbClr val="FFFFFF"/>
                </a:solidFill>
              </a:rPr>
              <a:t>vasopressors</a:t>
            </a:r>
          </a:p>
          <a:p>
            <a:r>
              <a:rPr lang="en-US" sz="2000" dirty="0">
                <a:solidFill>
                  <a:srgbClr val="FFFFFF"/>
                </a:solidFill>
              </a:rPr>
              <a:t>	-End organ failure (Mechanical </a:t>
            </a:r>
            <a:endParaRPr lang="en-US" sz="2000" dirty="0" smtClean="0">
              <a:solidFill>
                <a:srgbClr val="FFFFFF"/>
              </a:solidFill>
            </a:endParaRPr>
          </a:p>
          <a:p>
            <a:r>
              <a:rPr lang="en-US" sz="2000" dirty="0" smtClean="0">
                <a:solidFill>
                  <a:srgbClr val="FFFFFF"/>
                </a:solidFill>
              </a:rPr>
              <a:t>		ventilation</a:t>
            </a:r>
            <a:r>
              <a:rPr lang="en-US" sz="2000" dirty="0">
                <a:solidFill>
                  <a:srgbClr val="FFFFFF"/>
                </a:solidFill>
              </a:rPr>
              <a:t>, </a:t>
            </a:r>
            <a:r>
              <a:rPr lang="en-US" sz="2000" dirty="0" smtClean="0">
                <a:solidFill>
                  <a:srgbClr val="FFFFFF"/>
                </a:solidFill>
              </a:rPr>
              <a:t>Renal </a:t>
            </a:r>
            <a:r>
              <a:rPr lang="en-US" sz="2000" dirty="0">
                <a:solidFill>
                  <a:srgbClr val="FFFFFF"/>
                </a:solidFill>
              </a:rPr>
              <a:t>failure, </a:t>
            </a:r>
            <a:r>
              <a:rPr lang="en-US" sz="2000" dirty="0" err="1">
                <a:solidFill>
                  <a:srgbClr val="FFFFFF"/>
                </a:solidFill>
              </a:rPr>
              <a:t>etc</a:t>
            </a:r>
            <a:r>
              <a:rPr lang="en-US" sz="2000" dirty="0">
                <a:solidFill>
                  <a:srgbClr val="FFFFFF"/>
                </a:solidFill>
              </a:rPr>
              <a:t>) </a:t>
            </a:r>
          </a:p>
          <a:p>
            <a:r>
              <a:rPr lang="en-US" sz="2000" dirty="0">
                <a:solidFill>
                  <a:srgbClr val="FFFFFF"/>
                </a:solidFill>
              </a:rPr>
              <a:t>	-Mental status changes </a:t>
            </a:r>
          </a:p>
          <a:p>
            <a:endParaRPr lang="en-US" sz="800" dirty="0">
              <a:solidFill>
                <a:srgbClr val="FFFFFF"/>
              </a:solidFill>
            </a:endParaRPr>
          </a:p>
          <a:p>
            <a:r>
              <a:rPr lang="en-US" sz="2000" dirty="0">
                <a:solidFill>
                  <a:srgbClr val="FFFFFF"/>
                </a:solidFill>
              </a:rPr>
              <a:t> 	-Fever ≥38.5° </a:t>
            </a:r>
          </a:p>
          <a:p>
            <a:r>
              <a:rPr lang="en-US" sz="2000" dirty="0">
                <a:solidFill>
                  <a:srgbClr val="FFFFFF"/>
                </a:solidFill>
              </a:rPr>
              <a:t> 	-Ileus or significant abdominal </a:t>
            </a:r>
            <a:endParaRPr lang="en-US" sz="2000" dirty="0" smtClean="0">
              <a:solidFill>
                <a:srgbClr val="FFFFFF"/>
              </a:solidFill>
            </a:endParaRPr>
          </a:p>
          <a:p>
            <a:r>
              <a:rPr lang="en-US" sz="2000" dirty="0" smtClean="0">
                <a:solidFill>
                  <a:srgbClr val="FFFFFF"/>
                </a:solidFill>
              </a:rPr>
              <a:t>		distention</a:t>
            </a:r>
            <a:r>
              <a:rPr lang="en-US" sz="2000" dirty="0">
                <a:solidFill>
                  <a:srgbClr val="FFFFFF"/>
                </a:solidFill>
              </a:rPr>
              <a:t>/tender</a:t>
            </a:r>
          </a:p>
          <a:p>
            <a:r>
              <a:rPr lang="en-US" sz="800" dirty="0">
                <a:solidFill>
                  <a:srgbClr val="FFFFFF"/>
                </a:solidFill>
              </a:rPr>
              <a:t> </a:t>
            </a:r>
          </a:p>
          <a:p>
            <a:r>
              <a:rPr lang="en-US" sz="2000" dirty="0">
                <a:solidFill>
                  <a:srgbClr val="FFFFFF"/>
                </a:solidFill>
              </a:rPr>
              <a:t> 	-WBC≥ 35,000 cells/mm</a:t>
            </a:r>
            <a:r>
              <a:rPr lang="en-US" sz="2000" baseline="30000" dirty="0">
                <a:solidFill>
                  <a:srgbClr val="FFFFFF"/>
                </a:solidFill>
              </a:rPr>
              <a:t>3 </a:t>
            </a:r>
            <a:endParaRPr lang="en-US" sz="800" dirty="0">
              <a:solidFill>
                <a:srgbClr val="FFFFFF"/>
              </a:solidFill>
            </a:endParaRPr>
          </a:p>
          <a:p>
            <a:r>
              <a:rPr lang="en-US" sz="2000" baseline="30000" dirty="0">
                <a:solidFill>
                  <a:srgbClr val="FFFFFF"/>
                </a:solidFill>
              </a:rPr>
              <a:t> 	-</a:t>
            </a:r>
            <a:r>
              <a:rPr lang="en-US" sz="2000" dirty="0">
                <a:solidFill>
                  <a:srgbClr val="FFFFFF"/>
                </a:solidFill>
              </a:rPr>
              <a:t>Serum lactate levels greater than 2.2 </a:t>
            </a:r>
            <a:r>
              <a:rPr lang="en-US" sz="2000" dirty="0" smtClean="0">
                <a:solidFill>
                  <a:srgbClr val="FFFFFF"/>
                </a:solidFill>
              </a:rPr>
              <a:t>		</a:t>
            </a:r>
            <a:r>
              <a:rPr lang="en-US" sz="2000" dirty="0" err="1" smtClean="0">
                <a:solidFill>
                  <a:srgbClr val="FFFFFF"/>
                </a:solidFill>
              </a:rPr>
              <a:t>mmol</a:t>
            </a:r>
            <a:r>
              <a:rPr lang="en-US" sz="2000" dirty="0">
                <a:solidFill>
                  <a:srgbClr val="FFFFFF"/>
                </a:solidFill>
              </a:rPr>
              <a:t>/Liter</a:t>
            </a:r>
          </a:p>
          <a:p>
            <a:endParaRPr lang="en-US" sz="2000" dirty="0" smtClean="0">
              <a:solidFill>
                <a:srgbClr val="FFFFFF"/>
              </a:solidFill>
            </a:endParaRPr>
          </a:p>
        </p:txBody>
      </p:sp>
      <p:sp>
        <p:nvSpPr>
          <p:cNvPr id="12" name="Line 1035"/>
          <p:cNvSpPr>
            <a:spLocks noChangeShapeType="1"/>
          </p:cNvSpPr>
          <p:nvPr/>
        </p:nvSpPr>
        <p:spPr bwMode="auto">
          <a:xfrm flipH="1">
            <a:off x="6861175" y="1147763"/>
            <a:ext cx="9525" cy="5595937"/>
          </a:xfrm>
          <a:prstGeom prst="line">
            <a:avLst/>
          </a:prstGeom>
          <a:noFill/>
          <a:ln w="9525">
            <a:solidFill>
              <a:schemeClr val="bg1"/>
            </a:solidFill>
            <a:round/>
            <a:headEnd/>
            <a:tailEnd/>
          </a:ln>
        </p:spPr>
        <p:txBody>
          <a:bodyPr wrap="none" anchor="ctr">
            <a:prstTxWarp prst="textNoShape">
              <a:avLst/>
            </a:prstTxWarp>
          </a:bodyPr>
          <a:lstStyle/>
          <a:p>
            <a:endParaRPr lang="en-US"/>
          </a:p>
        </p:txBody>
      </p:sp>
      <p:sp>
        <p:nvSpPr>
          <p:cNvPr id="13" name="Text Box 1031"/>
          <p:cNvSpPr txBox="1">
            <a:spLocks noChangeArrowheads="1"/>
          </p:cNvSpPr>
          <p:nvPr/>
        </p:nvSpPr>
        <p:spPr bwMode="auto">
          <a:xfrm>
            <a:off x="6634957" y="1227138"/>
            <a:ext cx="2062162" cy="457200"/>
          </a:xfrm>
          <a:prstGeom prst="rect">
            <a:avLst/>
          </a:prstGeom>
          <a:noFill/>
          <a:ln w="9525">
            <a:noFill/>
            <a:miter lim="800000"/>
            <a:headEnd/>
            <a:tailEnd/>
          </a:ln>
        </p:spPr>
        <p:txBody>
          <a:bodyPr>
            <a:prstTxWarp prst="textNoShape">
              <a:avLst/>
            </a:prstTxWarp>
            <a:spAutoFit/>
          </a:bodyPr>
          <a:lstStyle/>
          <a:p>
            <a:pPr algn="ctr"/>
            <a:r>
              <a:rPr lang="en-US" sz="2400" b="1" dirty="0" smtClean="0">
                <a:solidFill>
                  <a:srgbClr val="FFFF00"/>
                </a:solidFill>
              </a:rPr>
              <a:t>Treatment</a:t>
            </a:r>
            <a:endParaRPr lang="en-US" sz="2400" b="1" dirty="0">
              <a:solidFill>
                <a:srgbClr val="FFFF00"/>
              </a:solidFill>
            </a:endParaRPr>
          </a:p>
        </p:txBody>
      </p:sp>
      <p:sp>
        <p:nvSpPr>
          <p:cNvPr id="14" name="TextBox 13"/>
          <p:cNvSpPr txBox="1"/>
          <p:nvPr/>
        </p:nvSpPr>
        <p:spPr>
          <a:xfrm>
            <a:off x="6896100" y="2171700"/>
            <a:ext cx="2082800" cy="4401205"/>
          </a:xfrm>
          <a:prstGeom prst="rect">
            <a:avLst/>
          </a:prstGeom>
          <a:noFill/>
        </p:spPr>
        <p:txBody>
          <a:bodyPr wrap="square" rtlCol="0">
            <a:spAutoFit/>
          </a:bodyPr>
          <a:lstStyle/>
          <a:p>
            <a:pPr algn="ctr"/>
            <a:r>
              <a:rPr lang="en-US" sz="2000" dirty="0" err="1">
                <a:solidFill>
                  <a:srgbClr val="FFFFFF"/>
                </a:solidFill>
              </a:rPr>
              <a:t>Metronidazole</a:t>
            </a:r>
            <a:r>
              <a:rPr lang="en-US" sz="2000" dirty="0">
                <a:solidFill>
                  <a:srgbClr val="FFFFFF"/>
                </a:solidFill>
              </a:rPr>
              <a:t> 500 mg IV </a:t>
            </a:r>
            <a:r>
              <a:rPr lang="en-US" sz="2000" dirty="0" err="1">
                <a:solidFill>
                  <a:srgbClr val="FFFFFF"/>
                </a:solidFill>
              </a:rPr>
              <a:t>tid</a:t>
            </a:r>
            <a:endParaRPr lang="en-US" sz="2000" dirty="0">
              <a:solidFill>
                <a:srgbClr val="FFFFFF"/>
              </a:solidFill>
            </a:endParaRPr>
          </a:p>
          <a:p>
            <a:pPr algn="ctr"/>
            <a:r>
              <a:rPr lang="en-US" sz="2000" dirty="0">
                <a:solidFill>
                  <a:srgbClr val="FFFFFF"/>
                </a:solidFill>
              </a:rPr>
              <a:t>+</a:t>
            </a:r>
          </a:p>
          <a:p>
            <a:pPr algn="ctr"/>
            <a:r>
              <a:rPr lang="en-US" sz="2000" dirty="0" err="1" smtClean="0">
                <a:solidFill>
                  <a:srgbClr val="FFFFFF"/>
                </a:solidFill>
              </a:rPr>
              <a:t>Vancomycin</a:t>
            </a:r>
            <a:endParaRPr lang="en-US" sz="2000" dirty="0" smtClean="0">
              <a:solidFill>
                <a:srgbClr val="FFFFFF"/>
              </a:solidFill>
            </a:endParaRPr>
          </a:p>
          <a:p>
            <a:pPr algn="ctr"/>
            <a:r>
              <a:rPr lang="en-US" sz="2000" dirty="0" smtClean="0">
                <a:solidFill>
                  <a:srgbClr val="FFFFFF"/>
                </a:solidFill>
              </a:rPr>
              <a:t> </a:t>
            </a:r>
            <a:r>
              <a:rPr lang="en-US" sz="2000" dirty="0">
                <a:solidFill>
                  <a:srgbClr val="FFFFFF"/>
                </a:solidFill>
              </a:rPr>
              <a:t>125 mg PO </a:t>
            </a:r>
            <a:r>
              <a:rPr lang="en-US" sz="2000" dirty="0" err="1">
                <a:solidFill>
                  <a:srgbClr val="FFFFFF"/>
                </a:solidFill>
              </a:rPr>
              <a:t>qid</a:t>
            </a:r>
            <a:endParaRPr lang="en-US" sz="2000" dirty="0">
              <a:solidFill>
                <a:srgbClr val="FFFFFF"/>
              </a:solidFill>
            </a:endParaRPr>
          </a:p>
          <a:p>
            <a:pPr algn="ctr"/>
            <a:r>
              <a:rPr lang="en-US" sz="2000" dirty="0">
                <a:solidFill>
                  <a:srgbClr val="FFFFFF"/>
                </a:solidFill>
              </a:rPr>
              <a:t>+</a:t>
            </a:r>
          </a:p>
          <a:p>
            <a:pPr algn="ctr"/>
            <a:r>
              <a:rPr lang="en-US" sz="2000" dirty="0" err="1">
                <a:solidFill>
                  <a:srgbClr val="FFFFFF"/>
                </a:solidFill>
              </a:rPr>
              <a:t>Vancomycin</a:t>
            </a:r>
            <a:r>
              <a:rPr lang="en-US" sz="2000" dirty="0">
                <a:solidFill>
                  <a:srgbClr val="FFFFFF"/>
                </a:solidFill>
              </a:rPr>
              <a:t> 500 mg in 500 </a:t>
            </a:r>
            <a:r>
              <a:rPr lang="en-US" sz="2000" dirty="0" err="1">
                <a:solidFill>
                  <a:srgbClr val="FFFFFF"/>
                </a:solidFill>
              </a:rPr>
              <a:t>mL</a:t>
            </a:r>
            <a:r>
              <a:rPr lang="en-US" sz="2000" dirty="0">
                <a:solidFill>
                  <a:srgbClr val="FFFFFF"/>
                </a:solidFill>
              </a:rPr>
              <a:t> saline as enema </a:t>
            </a:r>
            <a:r>
              <a:rPr lang="en-US" sz="2000" dirty="0" err="1">
                <a:solidFill>
                  <a:srgbClr val="FFFFFF"/>
                </a:solidFill>
              </a:rPr>
              <a:t>qid</a:t>
            </a:r>
            <a:r>
              <a:rPr lang="en-US" sz="2000" dirty="0">
                <a:solidFill>
                  <a:srgbClr val="FFFFFF"/>
                </a:solidFill>
              </a:rPr>
              <a:t> (if </a:t>
            </a:r>
            <a:r>
              <a:rPr lang="en-US" sz="2000" dirty="0" err="1">
                <a:solidFill>
                  <a:srgbClr val="FFFFFF"/>
                </a:solidFill>
              </a:rPr>
              <a:t>ileus</a:t>
            </a:r>
            <a:r>
              <a:rPr lang="en-US" sz="2000" dirty="0">
                <a:solidFill>
                  <a:srgbClr val="FFFFFF"/>
                </a:solidFill>
              </a:rPr>
              <a:t> or distended)</a:t>
            </a:r>
          </a:p>
          <a:p>
            <a:pPr algn="ctr"/>
            <a:r>
              <a:rPr lang="en-US" sz="2000" dirty="0">
                <a:solidFill>
                  <a:srgbClr val="FFFFFF"/>
                </a:solidFill>
              </a:rPr>
              <a:t>+</a:t>
            </a:r>
            <a:endParaRPr lang="en-US" sz="2000" dirty="0" smtClean="0">
              <a:solidFill>
                <a:srgbClr val="FFFFFF"/>
              </a:solidFill>
            </a:endParaRPr>
          </a:p>
          <a:p>
            <a:pPr algn="ctr"/>
            <a:r>
              <a:rPr lang="en-US" sz="2000" b="1" dirty="0" smtClean="0">
                <a:solidFill>
                  <a:schemeClr val="bg1"/>
                </a:solidFill>
              </a:rPr>
              <a:t>SURGICAL CONSULTATION </a:t>
            </a:r>
            <a:endParaRPr lang="en-US" sz="20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hlinkClick r:id="" action="ppaction://ole?verb=0"/>
          </p:cNvPr>
          <p:cNvPicPr>
            <a:picLocks noChangeAspect="1" noChangeArrowheads="1"/>
          </p:cNvPicPr>
          <p:nvPr/>
        </p:nvPicPr>
        <p:blipFill>
          <a:blip r:embed="rId3"/>
          <a:srcRect/>
          <a:stretch>
            <a:fillRect/>
          </a:stretch>
        </p:blipFill>
        <p:spPr bwMode="auto">
          <a:xfrm>
            <a:off x="354013" y="180975"/>
            <a:ext cx="755650" cy="779463"/>
          </a:xfrm>
          <a:prstGeom prst="rect">
            <a:avLst/>
          </a:prstGeom>
          <a:noFill/>
          <a:ln w="12700">
            <a:noFill/>
            <a:miter lim="800000"/>
            <a:headEnd/>
            <a:tailEnd/>
          </a:ln>
          <a:effectLst/>
        </p:spPr>
      </p:pic>
      <p:sp>
        <p:nvSpPr>
          <p:cNvPr id="41987" name="Line 3"/>
          <p:cNvSpPr>
            <a:spLocks noChangeShapeType="1"/>
          </p:cNvSpPr>
          <p:nvPr/>
        </p:nvSpPr>
        <p:spPr bwMode="auto">
          <a:xfrm flipV="1">
            <a:off x="1154113" y="882650"/>
            <a:ext cx="5876925" cy="22225"/>
          </a:xfrm>
          <a:prstGeom prst="line">
            <a:avLst/>
          </a:prstGeom>
          <a:noFill/>
          <a:ln w="76200">
            <a:solidFill>
              <a:srgbClr val="FFAF0E"/>
            </a:solidFill>
            <a:round/>
            <a:headEnd/>
            <a:tailEnd/>
          </a:ln>
        </p:spPr>
        <p:txBody>
          <a:bodyPr wrap="none" anchor="ctr">
            <a:prstTxWarp prst="textNoShape">
              <a:avLst/>
            </a:prstTxWarp>
          </a:bodyPr>
          <a:lstStyle/>
          <a:p>
            <a:endParaRPr lang="en-US"/>
          </a:p>
        </p:txBody>
      </p:sp>
      <p:sp>
        <p:nvSpPr>
          <p:cNvPr id="41988" name="Text Box 4"/>
          <p:cNvSpPr txBox="1">
            <a:spLocks noChangeArrowheads="1"/>
          </p:cNvSpPr>
          <p:nvPr/>
        </p:nvSpPr>
        <p:spPr bwMode="auto">
          <a:xfrm>
            <a:off x="1131888" y="303213"/>
            <a:ext cx="5899150" cy="579437"/>
          </a:xfrm>
          <a:prstGeom prst="rect">
            <a:avLst/>
          </a:prstGeom>
          <a:noFill/>
          <a:ln w="9525">
            <a:noFill/>
            <a:miter lim="800000"/>
            <a:headEnd/>
            <a:tailEnd/>
          </a:ln>
        </p:spPr>
        <p:txBody>
          <a:bodyPr wrap="none">
            <a:prstTxWarp prst="textNoShape">
              <a:avLst/>
            </a:prstTxWarp>
            <a:spAutoFit/>
          </a:bodyPr>
          <a:lstStyle/>
          <a:p>
            <a:r>
              <a:rPr lang="en-US" sz="3200">
                <a:solidFill>
                  <a:schemeClr val="bg1"/>
                </a:solidFill>
              </a:rPr>
              <a:t>Severity Scoring and Treatment</a:t>
            </a:r>
          </a:p>
        </p:txBody>
      </p:sp>
      <p:sp>
        <p:nvSpPr>
          <p:cNvPr id="41989" name="Text Box 5"/>
          <p:cNvSpPr txBox="1">
            <a:spLocks noChangeArrowheads="1"/>
          </p:cNvSpPr>
          <p:nvPr/>
        </p:nvSpPr>
        <p:spPr bwMode="auto">
          <a:xfrm>
            <a:off x="1660525" y="1350963"/>
            <a:ext cx="4876054" cy="584776"/>
          </a:xfrm>
          <a:prstGeom prst="rect">
            <a:avLst/>
          </a:prstGeom>
          <a:noFill/>
          <a:ln w="9525">
            <a:noFill/>
            <a:miter lim="800000"/>
            <a:headEnd/>
            <a:tailEnd/>
          </a:ln>
        </p:spPr>
        <p:txBody>
          <a:bodyPr wrap="none">
            <a:prstTxWarp prst="textNoShape">
              <a:avLst/>
            </a:prstTxWarp>
            <a:spAutoFit/>
          </a:bodyPr>
          <a:lstStyle/>
          <a:p>
            <a:r>
              <a:rPr lang="en-US" sz="3200" dirty="0" smtClean="0">
                <a:solidFill>
                  <a:srgbClr val="FFAF0E"/>
                </a:solidFill>
              </a:rPr>
              <a:t>Role </a:t>
            </a:r>
            <a:r>
              <a:rPr lang="en-US" sz="3200" dirty="0">
                <a:solidFill>
                  <a:srgbClr val="FFAF0E"/>
                </a:solidFill>
              </a:rPr>
              <a:t>for Surgical Treatment?</a:t>
            </a:r>
          </a:p>
        </p:txBody>
      </p:sp>
      <p:pic>
        <p:nvPicPr>
          <p:cNvPr id="41990" name="Picture 6" descr="Picture 5"/>
          <p:cNvPicPr>
            <a:picLocks noChangeAspect="1" noChangeArrowheads="1"/>
          </p:cNvPicPr>
          <p:nvPr/>
        </p:nvPicPr>
        <p:blipFill>
          <a:blip r:embed="rId4"/>
          <a:srcRect/>
          <a:stretch>
            <a:fillRect/>
          </a:stretch>
        </p:blipFill>
        <p:spPr bwMode="auto">
          <a:xfrm>
            <a:off x="536575" y="2154238"/>
            <a:ext cx="8248650" cy="3055937"/>
          </a:xfrm>
          <a:prstGeom prst="rect">
            <a:avLst/>
          </a:prstGeom>
          <a:noFill/>
        </p:spPr>
      </p:pic>
      <p:sp>
        <p:nvSpPr>
          <p:cNvPr id="41991" name="Text Box 7"/>
          <p:cNvSpPr txBox="1">
            <a:spLocks noChangeArrowheads="1"/>
          </p:cNvSpPr>
          <p:nvPr/>
        </p:nvSpPr>
        <p:spPr bwMode="auto">
          <a:xfrm>
            <a:off x="2017713" y="6323013"/>
            <a:ext cx="7045325" cy="457200"/>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-SHEA and IDSA Clinical Practice Guidelines 2010</a:t>
            </a:r>
          </a:p>
        </p:txBody>
      </p:sp>
      <p:sp>
        <p:nvSpPr>
          <p:cNvPr id="41992" name="Line 8"/>
          <p:cNvSpPr>
            <a:spLocks noChangeShapeType="1"/>
          </p:cNvSpPr>
          <p:nvPr/>
        </p:nvSpPr>
        <p:spPr bwMode="auto">
          <a:xfrm flipV="1">
            <a:off x="2268538" y="4613275"/>
            <a:ext cx="5470525" cy="11113"/>
          </a:xfrm>
          <a:prstGeom prst="line">
            <a:avLst/>
          </a:prstGeom>
          <a:noFill/>
          <a:ln w="25400">
            <a:solidFill>
              <a:srgbClr val="FF0000"/>
            </a:solidFill>
            <a:round/>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a:hlinkClick r:id="" action="ppaction://ole?verb=0"/>
          </p:cNvPr>
          <p:cNvPicPr>
            <a:picLocks noChangeAspect="1" noChangeArrowheads="1"/>
          </p:cNvPicPr>
          <p:nvPr/>
        </p:nvPicPr>
        <p:blipFill>
          <a:blip r:embed="rId3"/>
          <a:srcRect/>
          <a:stretch>
            <a:fillRect/>
          </a:stretch>
        </p:blipFill>
        <p:spPr bwMode="auto">
          <a:xfrm>
            <a:off x="354013" y="180975"/>
            <a:ext cx="755650" cy="779463"/>
          </a:xfrm>
          <a:prstGeom prst="rect">
            <a:avLst/>
          </a:prstGeom>
          <a:noFill/>
          <a:ln w="12700">
            <a:noFill/>
            <a:miter lim="800000"/>
            <a:headEnd/>
            <a:tailEnd/>
          </a:ln>
          <a:effectLst/>
        </p:spPr>
      </p:pic>
      <p:sp>
        <p:nvSpPr>
          <p:cNvPr id="143363" name="Line 3"/>
          <p:cNvSpPr>
            <a:spLocks noChangeShapeType="1"/>
          </p:cNvSpPr>
          <p:nvPr/>
        </p:nvSpPr>
        <p:spPr bwMode="auto">
          <a:xfrm flipV="1">
            <a:off x="1154113" y="882650"/>
            <a:ext cx="3640137" cy="22225"/>
          </a:xfrm>
          <a:prstGeom prst="line">
            <a:avLst/>
          </a:prstGeom>
          <a:noFill/>
          <a:ln w="76200">
            <a:solidFill>
              <a:srgbClr val="FFAF0E"/>
            </a:solidFill>
            <a:round/>
            <a:headEnd/>
            <a:tailEnd/>
          </a:ln>
        </p:spPr>
        <p:txBody>
          <a:bodyPr wrap="none" anchor="ctr">
            <a:prstTxWarp prst="textNoShape">
              <a:avLst/>
            </a:prstTxWarp>
          </a:bodyPr>
          <a:lstStyle/>
          <a:p>
            <a:endParaRPr lang="en-US"/>
          </a:p>
        </p:txBody>
      </p:sp>
      <p:sp>
        <p:nvSpPr>
          <p:cNvPr id="143364" name="Text Box 4"/>
          <p:cNvSpPr txBox="1">
            <a:spLocks noChangeArrowheads="1"/>
          </p:cNvSpPr>
          <p:nvPr/>
        </p:nvSpPr>
        <p:spPr bwMode="auto">
          <a:xfrm>
            <a:off x="1131888" y="303213"/>
            <a:ext cx="3662362" cy="579437"/>
          </a:xfrm>
          <a:prstGeom prst="rect">
            <a:avLst/>
          </a:prstGeom>
          <a:noFill/>
          <a:ln w="9525">
            <a:noFill/>
            <a:miter lim="800000"/>
            <a:headEnd/>
            <a:tailEnd/>
          </a:ln>
        </p:spPr>
        <p:txBody>
          <a:bodyPr wrap="none">
            <a:prstTxWarp prst="textNoShape">
              <a:avLst/>
            </a:prstTxWarp>
            <a:spAutoFit/>
          </a:bodyPr>
          <a:lstStyle/>
          <a:p>
            <a:r>
              <a:rPr lang="en-US" sz="3200">
                <a:solidFill>
                  <a:schemeClr val="bg1"/>
                </a:solidFill>
              </a:rPr>
              <a:t>Surgery and CDAD</a:t>
            </a:r>
          </a:p>
        </p:txBody>
      </p:sp>
      <p:sp>
        <p:nvSpPr>
          <p:cNvPr id="143365" name="Text Box 5"/>
          <p:cNvSpPr txBox="1">
            <a:spLocks noChangeArrowheads="1"/>
          </p:cNvSpPr>
          <p:nvPr/>
        </p:nvSpPr>
        <p:spPr bwMode="auto">
          <a:xfrm>
            <a:off x="619125" y="1524000"/>
            <a:ext cx="8162925" cy="3539430"/>
          </a:xfrm>
          <a:prstGeom prst="rect">
            <a:avLst/>
          </a:prstGeom>
          <a:noFill/>
          <a:ln w="9525">
            <a:noFill/>
            <a:miter lim="800000"/>
            <a:headEnd/>
            <a:tailEnd/>
          </a:ln>
        </p:spPr>
        <p:txBody>
          <a:bodyPr>
            <a:prstTxWarp prst="textNoShape">
              <a:avLst/>
            </a:prstTxWarp>
            <a:spAutoFit/>
          </a:bodyPr>
          <a:lstStyle/>
          <a:p>
            <a:r>
              <a:rPr lang="en-US" sz="3200" dirty="0" err="1">
                <a:solidFill>
                  <a:schemeClr val="bg1"/>
                </a:solidFill>
              </a:rPr>
              <a:t>Colectomy</a:t>
            </a:r>
            <a:r>
              <a:rPr lang="en-US" sz="3200" dirty="0">
                <a:solidFill>
                  <a:schemeClr val="bg1"/>
                </a:solidFill>
              </a:rPr>
              <a:t> associated with a 35-85% mortality.</a:t>
            </a:r>
          </a:p>
          <a:p>
            <a:endParaRPr lang="en-US" sz="3200" dirty="0">
              <a:solidFill>
                <a:schemeClr val="bg1"/>
              </a:solidFill>
            </a:endParaRPr>
          </a:p>
          <a:p>
            <a:r>
              <a:rPr lang="en-US" sz="3200" dirty="0">
                <a:solidFill>
                  <a:schemeClr val="bg1"/>
                </a:solidFill>
              </a:rPr>
              <a:t>Suggests:</a:t>
            </a:r>
          </a:p>
          <a:p>
            <a:r>
              <a:rPr lang="en-US" sz="3200" dirty="0">
                <a:solidFill>
                  <a:schemeClr val="bg1"/>
                </a:solidFill>
              </a:rPr>
              <a:t>	-patients are sick </a:t>
            </a:r>
          </a:p>
          <a:p>
            <a:r>
              <a:rPr lang="en-US" sz="3200" dirty="0">
                <a:solidFill>
                  <a:schemeClr val="bg1"/>
                </a:solidFill>
              </a:rPr>
              <a:t>	-magnitude of </a:t>
            </a:r>
            <a:r>
              <a:rPr lang="en-US" sz="3200" dirty="0" err="1">
                <a:solidFill>
                  <a:schemeClr val="bg1"/>
                </a:solidFill>
              </a:rPr>
              <a:t>colectomy</a:t>
            </a:r>
            <a:r>
              <a:rPr lang="en-US" sz="3200" dirty="0">
                <a:solidFill>
                  <a:schemeClr val="bg1"/>
                </a:solidFill>
              </a:rPr>
              <a:t> too significant</a:t>
            </a:r>
          </a:p>
          <a:p>
            <a:pPr eaLnBrk="0" hangingPunct="0"/>
            <a:r>
              <a:rPr lang="en-US" sz="3200" dirty="0" smtClean="0">
                <a:solidFill>
                  <a:schemeClr val="bg1"/>
                </a:solidFill>
              </a:rPr>
              <a:t>	</a:t>
            </a:r>
            <a:r>
              <a:rPr lang="en-US" sz="3200" dirty="0" smtClean="0">
                <a:solidFill>
                  <a:srgbClr val="FFFF00"/>
                </a:solidFill>
              </a:rPr>
              <a:t>-</a:t>
            </a:r>
            <a:r>
              <a:rPr lang="en-US" sz="3200" dirty="0">
                <a:solidFill>
                  <a:srgbClr val="FFFF00"/>
                </a:solidFill>
              </a:rPr>
              <a:t>we intervene too </a:t>
            </a:r>
            <a:r>
              <a:rPr lang="en-US" sz="3200" dirty="0" smtClean="0">
                <a:solidFill>
                  <a:srgbClr val="FFFF00"/>
                </a:solidFill>
              </a:rPr>
              <a:t>late</a:t>
            </a:r>
          </a:p>
          <a:p>
            <a:endParaRPr lang="en-US" sz="3200" dirty="0">
              <a:solidFill>
                <a:srgbClr val="FFAF0E"/>
              </a:solidFil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a:hlinkClick r:id="" action="ppaction://ole?verb=0"/>
          </p:cNvPr>
          <p:cNvPicPr>
            <a:picLocks noChangeAspect="1" noChangeArrowheads="1"/>
          </p:cNvPicPr>
          <p:nvPr/>
        </p:nvPicPr>
        <p:blipFill>
          <a:blip r:embed="rId3"/>
          <a:srcRect/>
          <a:stretch>
            <a:fillRect/>
          </a:stretch>
        </p:blipFill>
        <p:spPr bwMode="auto">
          <a:xfrm>
            <a:off x="354013" y="180975"/>
            <a:ext cx="755650" cy="779463"/>
          </a:xfrm>
          <a:prstGeom prst="rect">
            <a:avLst/>
          </a:prstGeom>
          <a:noFill/>
          <a:ln w="12700">
            <a:noFill/>
            <a:miter lim="800000"/>
            <a:headEnd/>
            <a:tailEnd/>
          </a:ln>
          <a:effectLst/>
        </p:spPr>
      </p:pic>
      <p:sp>
        <p:nvSpPr>
          <p:cNvPr id="147459" name="Line 3"/>
          <p:cNvSpPr>
            <a:spLocks noChangeShapeType="1"/>
          </p:cNvSpPr>
          <p:nvPr/>
        </p:nvSpPr>
        <p:spPr bwMode="auto">
          <a:xfrm flipV="1">
            <a:off x="1154113" y="882650"/>
            <a:ext cx="3640137" cy="22225"/>
          </a:xfrm>
          <a:prstGeom prst="line">
            <a:avLst/>
          </a:prstGeom>
          <a:noFill/>
          <a:ln w="76200">
            <a:solidFill>
              <a:srgbClr val="FFAF0E"/>
            </a:solidFill>
            <a:round/>
            <a:headEnd/>
            <a:tailEnd/>
          </a:ln>
        </p:spPr>
        <p:txBody>
          <a:bodyPr wrap="none" anchor="ctr">
            <a:prstTxWarp prst="textNoShape">
              <a:avLst/>
            </a:prstTxWarp>
          </a:bodyPr>
          <a:lstStyle/>
          <a:p>
            <a:endParaRPr lang="en-US"/>
          </a:p>
        </p:txBody>
      </p:sp>
      <p:sp>
        <p:nvSpPr>
          <p:cNvPr id="147460" name="Text Box 4"/>
          <p:cNvSpPr txBox="1">
            <a:spLocks noChangeArrowheads="1"/>
          </p:cNvSpPr>
          <p:nvPr/>
        </p:nvSpPr>
        <p:spPr bwMode="auto">
          <a:xfrm>
            <a:off x="1131888" y="303213"/>
            <a:ext cx="3662362" cy="579437"/>
          </a:xfrm>
          <a:prstGeom prst="rect">
            <a:avLst/>
          </a:prstGeom>
          <a:noFill/>
          <a:ln w="9525">
            <a:noFill/>
            <a:miter lim="800000"/>
            <a:headEnd/>
            <a:tailEnd/>
          </a:ln>
        </p:spPr>
        <p:txBody>
          <a:bodyPr wrap="none">
            <a:prstTxWarp prst="textNoShape">
              <a:avLst/>
            </a:prstTxWarp>
            <a:spAutoFit/>
          </a:bodyPr>
          <a:lstStyle/>
          <a:p>
            <a:r>
              <a:rPr lang="en-US" sz="3200">
                <a:solidFill>
                  <a:schemeClr val="bg1"/>
                </a:solidFill>
              </a:rPr>
              <a:t>Surgery and CDAD</a:t>
            </a:r>
          </a:p>
        </p:txBody>
      </p:sp>
      <p:sp>
        <p:nvSpPr>
          <p:cNvPr id="147461" name="Text Box 5"/>
          <p:cNvSpPr txBox="1">
            <a:spLocks noChangeArrowheads="1"/>
          </p:cNvSpPr>
          <p:nvPr/>
        </p:nvSpPr>
        <p:spPr bwMode="auto">
          <a:xfrm>
            <a:off x="619125" y="1379538"/>
            <a:ext cx="2019300" cy="3016250"/>
          </a:xfrm>
          <a:prstGeom prst="rect">
            <a:avLst/>
          </a:prstGeom>
          <a:noFill/>
          <a:ln w="9525">
            <a:noFill/>
            <a:miter lim="800000"/>
            <a:headEnd/>
            <a:tailEnd/>
          </a:ln>
        </p:spPr>
        <p:txBody>
          <a:bodyPr>
            <a:prstTxWarp prst="textNoShape">
              <a:avLst/>
            </a:prstTxWarp>
            <a:spAutoFit/>
          </a:bodyPr>
          <a:lstStyle/>
          <a:p>
            <a:r>
              <a:rPr lang="en-US" sz="3200">
                <a:solidFill>
                  <a:srgbClr val="FFAF0E"/>
                </a:solidFill>
              </a:rPr>
              <a:t>Dilemma</a:t>
            </a:r>
          </a:p>
          <a:p>
            <a:endParaRPr lang="en-US" sz="3200">
              <a:solidFill>
                <a:srgbClr val="FFAF0E"/>
              </a:solidFill>
            </a:endParaRPr>
          </a:p>
          <a:p>
            <a:endParaRPr lang="en-US" sz="3200">
              <a:solidFill>
                <a:srgbClr val="FFAF0E"/>
              </a:solidFill>
            </a:endParaRPr>
          </a:p>
          <a:p>
            <a:endParaRPr lang="en-US" sz="3200">
              <a:solidFill>
                <a:srgbClr val="FFAF0E"/>
              </a:solidFill>
            </a:endParaRPr>
          </a:p>
          <a:p>
            <a:endParaRPr lang="en-US" sz="3200">
              <a:solidFill>
                <a:srgbClr val="FFAF0E"/>
              </a:solidFill>
            </a:endParaRPr>
          </a:p>
          <a:p>
            <a:endParaRPr lang="en-US" sz="3200">
              <a:solidFill>
                <a:srgbClr val="FFAF0E"/>
              </a:solidFill>
            </a:endParaRPr>
          </a:p>
        </p:txBody>
      </p:sp>
      <p:sp>
        <p:nvSpPr>
          <p:cNvPr id="147462" name="Rectangle 3"/>
          <p:cNvSpPr>
            <a:spLocks noChangeArrowheads="1"/>
          </p:cNvSpPr>
          <p:nvPr/>
        </p:nvSpPr>
        <p:spPr bwMode="auto">
          <a:xfrm>
            <a:off x="566738" y="2063750"/>
            <a:ext cx="8001000" cy="4267200"/>
          </a:xfrm>
          <a:prstGeom prst="rect">
            <a:avLst/>
          </a:prstGeom>
          <a:noFill/>
          <a:ln w="9525">
            <a:noFill/>
            <a:miter lim="800000"/>
            <a:headEnd/>
            <a:tailEnd/>
          </a:ln>
        </p:spPr>
        <p:txBody>
          <a:bodyPr>
            <a:prstTxWarp prst="textNoShape">
              <a:avLst/>
            </a:prstTxWarp>
          </a:bodyPr>
          <a:lstStyle/>
          <a:p>
            <a:pPr marL="469900" indent="-469900" defTabSz="914400">
              <a:spcBef>
                <a:spcPct val="20000"/>
              </a:spcBef>
              <a:buFont typeface="Arial" pitchFamily="84" charset="0"/>
              <a:buChar char="•"/>
            </a:pPr>
            <a:r>
              <a:rPr lang="en-US" sz="2800">
                <a:solidFill>
                  <a:schemeClr val="bg1"/>
                </a:solidFill>
              </a:rPr>
              <a:t>Operate early- near total colectomy + ileostomy is a large operation with significant short-term and long-term consequences.</a:t>
            </a:r>
          </a:p>
          <a:p>
            <a:pPr marL="469900" indent="-469900" defTabSz="914400">
              <a:spcBef>
                <a:spcPct val="20000"/>
              </a:spcBef>
              <a:buFont typeface="Arial" pitchFamily="84" charset="0"/>
              <a:buChar char="•"/>
            </a:pPr>
            <a:endParaRPr lang="en-US" sz="2800">
              <a:solidFill>
                <a:schemeClr val="bg1"/>
              </a:solidFill>
            </a:endParaRPr>
          </a:p>
          <a:p>
            <a:pPr marL="469900" indent="-469900" defTabSz="914400">
              <a:spcBef>
                <a:spcPct val="20000"/>
              </a:spcBef>
              <a:buFont typeface="Arial" pitchFamily="84" charset="0"/>
              <a:buChar char="•"/>
            </a:pPr>
            <a:r>
              <a:rPr lang="en-US" sz="2800">
                <a:solidFill>
                  <a:schemeClr val="bg1"/>
                </a:solidFill>
              </a:rPr>
              <a:t>Operate early- may end up operating on patients that would not need it.</a:t>
            </a:r>
          </a:p>
          <a:p>
            <a:pPr marL="469900" indent="-469900" defTabSz="914400">
              <a:spcBef>
                <a:spcPct val="20000"/>
              </a:spcBef>
              <a:buFont typeface="Arial" pitchFamily="84" charset="0"/>
              <a:buNone/>
            </a:pPr>
            <a:endParaRPr lang="en-US" sz="2800">
              <a:solidFill>
                <a:schemeClr val="bg1"/>
              </a:solidFill>
            </a:endParaRPr>
          </a:p>
          <a:p>
            <a:pPr marL="469900" indent="-469900" defTabSz="914400">
              <a:spcBef>
                <a:spcPct val="20000"/>
              </a:spcBef>
              <a:buFont typeface="Arial" pitchFamily="84" charset="0"/>
              <a:buChar char="•"/>
            </a:pPr>
            <a:r>
              <a:rPr lang="en-US" sz="2800" u="sng">
                <a:solidFill>
                  <a:schemeClr val="bg1"/>
                </a:solidFill>
              </a:rPr>
              <a:t>Operate once patient sick:   too late </a:t>
            </a:r>
          </a:p>
          <a:p>
            <a:pPr marL="469900" indent="-469900" defTabSz="914400">
              <a:spcBef>
                <a:spcPct val="20000"/>
              </a:spcBef>
              <a:buFont typeface="Arial" pitchFamily="84" charset="0"/>
              <a:buNone/>
            </a:pPr>
            <a:endParaRPr lang="en-US" sz="2800" u="sng">
              <a:solidFill>
                <a:schemeClr val="bg1"/>
              </a:solidFill>
            </a:endParaRPr>
          </a:p>
        </p:txBody>
      </p:sp>
      <p:pic>
        <p:nvPicPr>
          <p:cNvPr id="147463" name="Picture 7" descr="Picture 8"/>
          <p:cNvPicPr>
            <a:picLocks noChangeAspect="1" noChangeArrowheads="1"/>
          </p:cNvPicPr>
          <p:nvPr/>
        </p:nvPicPr>
        <p:blipFill>
          <a:blip r:embed="rId4"/>
          <a:srcRect l="4401"/>
          <a:stretch>
            <a:fillRect/>
          </a:stretch>
        </p:blipFill>
        <p:spPr bwMode="auto">
          <a:xfrm>
            <a:off x="6043613" y="180975"/>
            <a:ext cx="1905000" cy="16859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a:hlinkClick r:id="" action="ppaction://ole?verb=0"/>
          </p:cNvPr>
          <p:cNvPicPr>
            <a:picLocks noChangeAspect="1" noChangeArrowheads="1"/>
          </p:cNvPicPr>
          <p:nvPr/>
        </p:nvPicPr>
        <p:blipFill>
          <a:blip r:embed="rId3"/>
          <a:srcRect/>
          <a:stretch>
            <a:fillRect/>
          </a:stretch>
        </p:blipFill>
        <p:spPr bwMode="auto">
          <a:xfrm>
            <a:off x="354013" y="180975"/>
            <a:ext cx="755650" cy="779463"/>
          </a:xfrm>
          <a:prstGeom prst="rect">
            <a:avLst/>
          </a:prstGeom>
          <a:noFill/>
          <a:ln w="12700">
            <a:noFill/>
            <a:miter lim="800000"/>
            <a:headEnd/>
            <a:tailEnd/>
          </a:ln>
          <a:effectLst/>
        </p:spPr>
      </p:pic>
      <p:sp>
        <p:nvSpPr>
          <p:cNvPr id="151555" name="Line 3"/>
          <p:cNvSpPr>
            <a:spLocks noChangeShapeType="1"/>
          </p:cNvSpPr>
          <p:nvPr/>
        </p:nvSpPr>
        <p:spPr bwMode="auto">
          <a:xfrm flipV="1">
            <a:off x="1154113" y="882650"/>
            <a:ext cx="3640137" cy="22225"/>
          </a:xfrm>
          <a:prstGeom prst="line">
            <a:avLst/>
          </a:prstGeom>
          <a:noFill/>
          <a:ln w="76200">
            <a:solidFill>
              <a:srgbClr val="FFAF0E"/>
            </a:solidFill>
            <a:round/>
            <a:headEnd/>
            <a:tailEnd/>
          </a:ln>
        </p:spPr>
        <p:txBody>
          <a:bodyPr wrap="none" anchor="ctr">
            <a:prstTxWarp prst="textNoShape">
              <a:avLst/>
            </a:prstTxWarp>
          </a:bodyPr>
          <a:lstStyle/>
          <a:p>
            <a:endParaRPr lang="en-US"/>
          </a:p>
        </p:txBody>
      </p:sp>
      <p:sp>
        <p:nvSpPr>
          <p:cNvPr id="151556" name="Text Box 4"/>
          <p:cNvSpPr txBox="1">
            <a:spLocks noChangeArrowheads="1"/>
          </p:cNvSpPr>
          <p:nvPr/>
        </p:nvSpPr>
        <p:spPr bwMode="auto">
          <a:xfrm>
            <a:off x="1131888" y="303213"/>
            <a:ext cx="3662362" cy="579437"/>
          </a:xfrm>
          <a:prstGeom prst="rect">
            <a:avLst/>
          </a:prstGeom>
          <a:noFill/>
          <a:ln w="9525">
            <a:noFill/>
            <a:miter lim="800000"/>
            <a:headEnd/>
            <a:tailEnd/>
          </a:ln>
        </p:spPr>
        <p:txBody>
          <a:bodyPr wrap="none">
            <a:prstTxWarp prst="textNoShape">
              <a:avLst/>
            </a:prstTxWarp>
            <a:spAutoFit/>
          </a:bodyPr>
          <a:lstStyle/>
          <a:p>
            <a:r>
              <a:rPr lang="en-US" sz="3200">
                <a:solidFill>
                  <a:schemeClr val="bg1"/>
                </a:solidFill>
              </a:rPr>
              <a:t>Surgery and CDAD</a:t>
            </a:r>
          </a:p>
        </p:txBody>
      </p:sp>
      <p:sp>
        <p:nvSpPr>
          <p:cNvPr id="151557" name="Text Box 5"/>
          <p:cNvSpPr txBox="1">
            <a:spLocks noChangeArrowheads="1"/>
          </p:cNvSpPr>
          <p:nvPr/>
        </p:nvSpPr>
        <p:spPr bwMode="auto">
          <a:xfrm>
            <a:off x="619125" y="1379538"/>
            <a:ext cx="8162925" cy="3016250"/>
          </a:xfrm>
          <a:prstGeom prst="rect">
            <a:avLst/>
          </a:prstGeom>
          <a:noFill/>
          <a:ln w="9525">
            <a:noFill/>
            <a:miter lim="800000"/>
            <a:headEnd/>
            <a:tailEnd/>
          </a:ln>
        </p:spPr>
        <p:txBody>
          <a:bodyPr>
            <a:prstTxWarp prst="textNoShape">
              <a:avLst/>
            </a:prstTxWarp>
            <a:spAutoFit/>
          </a:bodyPr>
          <a:lstStyle/>
          <a:p>
            <a:r>
              <a:rPr lang="en-US" sz="3200">
                <a:solidFill>
                  <a:srgbClr val="FFAF0E"/>
                </a:solidFill>
              </a:rPr>
              <a:t>Dilemma</a:t>
            </a:r>
          </a:p>
          <a:p>
            <a:endParaRPr lang="en-US" sz="3200">
              <a:solidFill>
                <a:srgbClr val="FFAF0E"/>
              </a:solidFill>
            </a:endParaRPr>
          </a:p>
          <a:p>
            <a:endParaRPr lang="en-US" sz="3200">
              <a:solidFill>
                <a:srgbClr val="FFAF0E"/>
              </a:solidFill>
            </a:endParaRPr>
          </a:p>
          <a:p>
            <a:endParaRPr lang="en-US" sz="3200">
              <a:solidFill>
                <a:srgbClr val="FFAF0E"/>
              </a:solidFill>
            </a:endParaRPr>
          </a:p>
          <a:p>
            <a:endParaRPr lang="en-US" sz="3200">
              <a:solidFill>
                <a:srgbClr val="FFAF0E"/>
              </a:solidFill>
            </a:endParaRPr>
          </a:p>
          <a:p>
            <a:endParaRPr lang="en-US" sz="3200">
              <a:solidFill>
                <a:srgbClr val="FFAF0E"/>
              </a:solidFill>
            </a:endParaRPr>
          </a:p>
        </p:txBody>
      </p:sp>
      <p:sp>
        <p:nvSpPr>
          <p:cNvPr id="151558" name="Rectangle 3"/>
          <p:cNvSpPr>
            <a:spLocks noChangeArrowheads="1"/>
          </p:cNvSpPr>
          <p:nvPr/>
        </p:nvSpPr>
        <p:spPr bwMode="auto">
          <a:xfrm>
            <a:off x="566738" y="2063750"/>
            <a:ext cx="8001000" cy="4267200"/>
          </a:xfrm>
          <a:prstGeom prst="rect">
            <a:avLst/>
          </a:prstGeom>
          <a:noFill/>
          <a:ln w="9525">
            <a:noFill/>
            <a:miter lim="800000"/>
            <a:headEnd/>
            <a:tailEnd/>
          </a:ln>
        </p:spPr>
        <p:txBody>
          <a:bodyPr>
            <a:prstTxWarp prst="textNoShape">
              <a:avLst/>
            </a:prstTxWarp>
          </a:bodyPr>
          <a:lstStyle/>
          <a:p>
            <a:pPr marL="469900" indent="-469900" defTabSz="914400">
              <a:spcBef>
                <a:spcPct val="20000"/>
              </a:spcBef>
              <a:buFont typeface="Arial" pitchFamily="84" charset="0"/>
              <a:buChar char="•"/>
            </a:pPr>
            <a:r>
              <a:rPr lang="en-US" sz="2800">
                <a:solidFill>
                  <a:schemeClr val="bg1"/>
                </a:solidFill>
              </a:rPr>
              <a:t>Operate early- near total colectomy + ileostomy is a large operation with significant short-term and long-term consequences.</a:t>
            </a:r>
          </a:p>
          <a:p>
            <a:pPr marL="469900" indent="-469900" defTabSz="914400">
              <a:spcBef>
                <a:spcPct val="20000"/>
              </a:spcBef>
              <a:buFont typeface="Arial" pitchFamily="84" charset="0"/>
              <a:buChar char="•"/>
            </a:pPr>
            <a:endParaRPr lang="en-US" sz="2800">
              <a:solidFill>
                <a:schemeClr val="bg1"/>
              </a:solidFill>
            </a:endParaRPr>
          </a:p>
          <a:p>
            <a:pPr marL="469900" indent="-469900" defTabSz="914400">
              <a:spcBef>
                <a:spcPct val="20000"/>
              </a:spcBef>
              <a:buFont typeface="Arial" pitchFamily="84" charset="0"/>
              <a:buChar char="•"/>
            </a:pPr>
            <a:r>
              <a:rPr lang="en-US" sz="2800">
                <a:solidFill>
                  <a:schemeClr val="bg1"/>
                </a:solidFill>
              </a:rPr>
              <a:t>Operate early- may end up operating on patients that would not need it.</a:t>
            </a:r>
          </a:p>
          <a:p>
            <a:pPr marL="469900" indent="-469900" defTabSz="914400">
              <a:spcBef>
                <a:spcPct val="20000"/>
              </a:spcBef>
              <a:buFont typeface="Arial" pitchFamily="84" charset="0"/>
              <a:buNone/>
            </a:pPr>
            <a:endParaRPr lang="en-US" sz="2800">
              <a:solidFill>
                <a:schemeClr val="bg1"/>
              </a:solidFill>
            </a:endParaRPr>
          </a:p>
          <a:p>
            <a:pPr marL="469900" indent="-469900" defTabSz="914400">
              <a:spcBef>
                <a:spcPct val="20000"/>
              </a:spcBef>
              <a:buFont typeface="Arial" pitchFamily="84" charset="0"/>
              <a:buChar char="•"/>
            </a:pPr>
            <a:r>
              <a:rPr lang="en-US" sz="2800" u="sng">
                <a:solidFill>
                  <a:srgbClr val="FFAF0E"/>
                </a:solidFill>
              </a:rPr>
              <a:t>Operate once patient sick:   too late</a:t>
            </a:r>
            <a:r>
              <a:rPr lang="en-US" sz="2800" u="sng">
                <a:solidFill>
                  <a:schemeClr val="bg1"/>
                </a:solidFill>
              </a:rPr>
              <a:t> </a:t>
            </a:r>
          </a:p>
          <a:p>
            <a:pPr marL="469900" indent="-469900" defTabSz="914400">
              <a:spcBef>
                <a:spcPct val="20000"/>
              </a:spcBef>
              <a:buFont typeface="Arial" pitchFamily="84" charset="0"/>
              <a:buNone/>
            </a:pPr>
            <a:endParaRPr lang="en-US" sz="2800" u="sng">
              <a:solidFill>
                <a:schemeClr val="bg1"/>
              </a:solidFill>
            </a:endParaRPr>
          </a:p>
        </p:txBody>
      </p:sp>
      <p:pic>
        <p:nvPicPr>
          <p:cNvPr id="151559" name="Picture 7" descr="Picture 8"/>
          <p:cNvPicPr>
            <a:picLocks noChangeAspect="1" noChangeArrowheads="1"/>
          </p:cNvPicPr>
          <p:nvPr/>
        </p:nvPicPr>
        <p:blipFill>
          <a:blip r:embed="rId4"/>
          <a:srcRect l="4401"/>
          <a:stretch>
            <a:fillRect/>
          </a:stretch>
        </p:blipFill>
        <p:spPr bwMode="auto">
          <a:xfrm>
            <a:off x="6043613" y="180975"/>
            <a:ext cx="1905000" cy="16859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a:hlinkClick r:id="" action="ppaction://ole?verb=0"/>
          </p:cNvPr>
          <p:cNvPicPr>
            <a:picLocks noChangeAspect="1" noChangeArrowheads="1"/>
          </p:cNvPicPr>
          <p:nvPr/>
        </p:nvPicPr>
        <p:blipFill>
          <a:blip r:embed="rId3"/>
          <a:srcRect/>
          <a:stretch>
            <a:fillRect/>
          </a:stretch>
        </p:blipFill>
        <p:spPr bwMode="auto">
          <a:xfrm>
            <a:off x="354013" y="180975"/>
            <a:ext cx="755650" cy="779463"/>
          </a:xfrm>
          <a:prstGeom prst="rect">
            <a:avLst/>
          </a:prstGeom>
          <a:noFill/>
          <a:ln w="12700">
            <a:noFill/>
            <a:miter lim="800000"/>
            <a:headEnd/>
            <a:tailEnd/>
          </a:ln>
          <a:effectLst/>
        </p:spPr>
      </p:pic>
      <p:sp>
        <p:nvSpPr>
          <p:cNvPr id="60419" name="Line 3"/>
          <p:cNvSpPr>
            <a:spLocks noChangeShapeType="1"/>
          </p:cNvSpPr>
          <p:nvPr/>
        </p:nvSpPr>
        <p:spPr bwMode="auto">
          <a:xfrm flipV="1">
            <a:off x="1109663" y="904875"/>
            <a:ext cx="3189287" cy="0"/>
          </a:xfrm>
          <a:prstGeom prst="line">
            <a:avLst/>
          </a:prstGeom>
          <a:noFill/>
          <a:ln w="76200">
            <a:solidFill>
              <a:srgbClr val="FFAF0E"/>
            </a:solidFill>
            <a:round/>
            <a:headEnd/>
            <a:tailEnd/>
          </a:ln>
        </p:spPr>
        <p:txBody>
          <a:bodyPr wrap="none" anchor="ctr">
            <a:prstTxWarp prst="textNoShape">
              <a:avLst/>
            </a:prstTxWarp>
          </a:bodyPr>
          <a:lstStyle/>
          <a:p>
            <a:endParaRPr lang="en-US"/>
          </a:p>
        </p:txBody>
      </p:sp>
      <p:sp>
        <p:nvSpPr>
          <p:cNvPr id="60420" name="Text Box 4"/>
          <p:cNvSpPr txBox="1">
            <a:spLocks noChangeArrowheads="1"/>
          </p:cNvSpPr>
          <p:nvPr/>
        </p:nvSpPr>
        <p:spPr bwMode="auto">
          <a:xfrm>
            <a:off x="1131888" y="303213"/>
            <a:ext cx="3167062" cy="579437"/>
          </a:xfrm>
          <a:prstGeom prst="rect">
            <a:avLst/>
          </a:prstGeom>
          <a:noFill/>
          <a:ln w="9525">
            <a:noFill/>
            <a:miter lim="800000"/>
            <a:headEnd/>
            <a:tailEnd/>
          </a:ln>
        </p:spPr>
        <p:txBody>
          <a:bodyPr wrap="none">
            <a:prstTxWarp prst="textNoShape">
              <a:avLst/>
            </a:prstTxWarp>
            <a:spAutoFit/>
          </a:bodyPr>
          <a:lstStyle/>
          <a:p>
            <a:r>
              <a:rPr lang="en-US" sz="3200">
                <a:solidFill>
                  <a:schemeClr val="bg1"/>
                </a:solidFill>
              </a:rPr>
              <a:t>Pathophysiology</a:t>
            </a:r>
          </a:p>
        </p:txBody>
      </p:sp>
      <p:sp>
        <p:nvSpPr>
          <p:cNvPr id="60421" name="Text Box 5"/>
          <p:cNvSpPr txBox="1">
            <a:spLocks noChangeArrowheads="1"/>
          </p:cNvSpPr>
          <p:nvPr/>
        </p:nvSpPr>
        <p:spPr bwMode="auto">
          <a:xfrm>
            <a:off x="812800" y="1571625"/>
            <a:ext cx="7675563" cy="3508375"/>
          </a:xfrm>
          <a:prstGeom prst="rect">
            <a:avLst/>
          </a:prstGeom>
          <a:noFill/>
          <a:ln w="9525">
            <a:noFill/>
            <a:miter lim="800000"/>
            <a:headEnd/>
            <a:tailEnd/>
          </a:ln>
        </p:spPr>
        <p:txBody>
          <a:bodyPr>
            <a:prstTxWarp prst="textNoShape">
              <a:avLst/>
            </a:prstTxWarp>
            <a:spAutoFit/>
          </a:bodyPr>
          <a:lstStyle/>
          <a:p>
            <a:r>
              <a:rPr lang="en-US" sz="2800" i="1">
                <a:solidFill>
                  <a:schemeClr val="bg1"/>
                </a:solidFill>
              </a:rPr>
              <a:t>-C. difficile</a:t>
            </a:r>
            <a:r>
              <a:rPr lang="en-US" sz="2800">
                <a:solidFill>
                  <a:schemeClr val="bg1"/>
                </a:solidFill>
              </a:rPr>
              <a:t> colonizes the colon after the normal gut microflora is disrupted by antibiotics or other host factors.</a:t>
            </a:r>
          </a:p>
          <a:p>
            <a:endParaRPr lang="en-US" sz="2800">
              <a:solidFill>
                <a:schemeClr val="bg1"/>
              </a:solidFill>
            </a:endParaRPr>
          </a:p>
          <a:p>
            <a:r>
              <a:rPr lang="en-US" sz="2800">
                <a:solidFill>
                  <a:schemeClr val="bg1"/>
                </a:solidFill>
              </a:rPr>
              <a:t>-Kyne et al demonstrated that 31% of patients who received antibiotics in the hospital were colonized with </a:t>
            </a:r>
            <a:r>
              <a:rPr lang="en-US" sz="2800" i="1">
                <a:solidFill>
                  <a:schemeClr val="bg1"/>
                </a:solidFill>
              </a:rPr>
              <a:t>C. difficile</a:t>
            </a:r>
            <a:r>
              <a:rPr lang="en-US" sz="2800">
                <a:solidFill>
                  <a:schemeClr val="bg1"/>
                </a:solidFill>
              </a:rPr>
              <a:t> and 56% of these developed symptomatic disease.</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1028"/>
          <p:cNvSpPr txBox="1">
            <a:spLocks noChangeArrowheads="1"/>
          </p:cNvSpPr>
          <p:nvPr/>
        </p:nvSpPr>
        <p:spPr bwMode="auto">
          <a:xfrm>
            <a:off x="79375" y="1982788"/>
            <a:ext cx="2320925" cy="830997"/>
          </a:xfrm>
          <a:prstGeom prst="rect">
            <a:avLst/>
          </a:prstGeom>
          <a:noFill/>
          <a:ln w="9525">
            <a:noFill/>
            <a:miter lim="800000"/>
            <a:headEnd/>
            <a:tailEnd/>
          </a:ln>
        </p:spPr>
        <p:txBody>
          <a:bodyPr>
            <a:prstTxWarp prst="textNoShape">
              <a:avLst/>
            </a:prstTxWarp>
            <a:spAutoFit/>
          </a:bodyPr>
          <a:lstStyle/>
          <a:p>
            <a:endParaRPr lang="en-US" sz="2400" dirty="0" smtClean="0">
              <a:solidFill>
                <a:schemeClr val="bg1"/>
              </a:solidFill>
            </a:endParaRPr>
          </a:p>
          <a:p>
            <a:r>
              <a:rPr lang="en-US" sz="2400" dirty="0" smtClean="0">
                <a:solidFill>
                  <a:schemeClr val="bg1"/>
                </a:solidFill>
              </a:rPr>
              <a:t>Complicated</a:t>
            </a:r>
            <a:r>
              <a:rPr lang="en-US" sz="2400" dirty="0">
                <a:solidFill>
                  <a:schemeClr val="bg1"/>
                </a:solidFill>
              </a:rPr>
              <a:t>:</a:t>
            </a:r>
          </a:p>
        </p:txBody>
      </p:sp>
      <p:sp>
        <p:nvSpPr>
          <p:cNvPr id="18438" name="Text Box 1030"/>
          <p:cNvSpPr txBox="1">
            <a:spLocks noChangeArrowheads="1"/>
          </p:cNvSpPr>
          <p:nvPr/>
        </p:nvSpPr>
        <p:spPr bwMode="auto">
          <a:xfrm>
            <a:off x="-282575" y="1227138"/>
            <a:ext cx="2062163" cy="457200"/>
          </a:xfrm>
          <a:prstGeom prst="rect">
            <a:avLst/>
          </a:prstGeom>
          <a:noFill/>
          <a:ln w="9525">
            <a:noFill/>
            <a:miter lim="800000"/>
            <a:headEnd/>
            <a:tailEnd/>
          </a:ln>
        </p:spPr>
        <p:txBody>
          <a:bodyPr>
            <a:prstTxWarp prst="textNoShape">
              <a:avLst/>
            </a:prstTxWarp>
            <a:spAutoFit/>
          </a:bodyPr>
          <a:lstStyle/>
          <a:p>
            <a:pPr algn="ctr"/>
            <a:r>
              <a:rPr lang="en-US" sz="2400" b="1">
                <a:solidFill>
                  <a:schemeClr val="bg1"/>
                </a:solidFill>
              </a:rPr>
              <a:t>Severity</a:t>
            </a:r>
          </a:p>
        </p:txBody>
      </p:sp>
      <p:sp>
        <p:nvSpPr>
          <p:cNvPr id="18439" name="Text Box 1031"/>
          <p:cNvSpPr txBox="1">
            <a:spLocks noChangeArrowheads="1"/>
          </p:cNvSpPr>
          <p:nvPr/>
        </p:nvSpPr>
        <p:spPr bwMode="auto">
          <a:xfrm>
            <a:off x="1785938" y="1227138"/>
            <a:ext cx="2062162" cy="457200"/>
          </a:xfrm>
          <a:prstGeom prst="rect">
            <a:avLst/>
          </a:prstGeom>
          <a:noFill/>
          <a:ln w="9525">
            <a:noFill/>
            <a:miter lim="800000"/>
            <a:headEnd/>
            <a:tailEnd/>
          </a:ln>
        </p:spPr>
        <p:txBody>
          <a:bodyPr>
            <a:prstTxWarp prst="textNoShape">
              <a:avLst/>
            </a:prstTxWarp>
            <a:spAutoFit/>
          </a:bodyPr>
          <a:lstStyle/>
          <a:p>
            <a:pPr algn="ctr"/>
            <a:r>
              <a:rPr lang="en-US" sz="2400" b="1">
                <a:solidFill>
                  <a:schemeClr val="bg1"/>
                </a:solidFill>
              </a:rPr>
              <a:t>Criteria</a:t>
            </a:r>
          </a:p>
        </p:txBody>
      </p:sp>
      <p:sp>
        <p:nvSpPr>
          <p:cNvPr id="18440" name="Rectangle 1032"/>
          <p:cNvSpPr>
            <a:spLocks noChangeArrowheads="1"/>
          </p:cNvSpPr>
          <p:nvPr/>
        </p:nvSpPr>
        <p:spPr bwMode="auto">
          <a:xfrm>
            <a:off x="87313" y="1147763"/>
            <a:ext cx="8904287" cy="5595937"/>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
        <p:nvSpPr>
          <p:cNvPr id="18443" name="Line 1035"/>
          <p:cNvSpPr>
            <a:spLocks noChangeShapeType="1"/>
          </p:cNvSpPr>
          <p:nvPr/>
        </p:nvSpPr>
        <p:spPr bwMode="auto">
          <a:xfrm flipH="1">
            <a:off x="1917700" y="1147763"/>
            <a:ext cx="9525" cy="5595937"/>
          </a:xfrm>
          <a:prstGeom prst="line">
            <a:avLst/>
          </a:prstGeom>
          <a:noFill/>
          <a:ln w="9525">
            <a:solidFill>
              <a:schemeClr val="bg1"/>
            </a:solidFill>
            <a:round/>
            <a:headEnd/>
            <a:tailEnd/>
          </a:ln>
        </p:spPr>
        <p:txBody>
          <a:bodyPr wrap="none" anchor="ctr">
            <a:prstTxWarp prst="textNoShape">
              <a:avLst/>
            </a:prstTxWarp>
          </a:bodyPr>
          <a:lstStyle/>
          <a:p>
            <a:endParaRPr lang="en-US"/>
          </a:p>
        </p:txBody>
      </p:sp>
      <p:sp>
        <p:nvSpPr>
          <p:cNvPr id="18444" name="Rectangle 1036"/>
          <p:cNvSpPr>
            <a:spLocks noChangeArrowheads="1"/>
          </p:cNvSpPr>
          <p:nvPr/>
        </p:nvSpPr>
        <p:spPr bwMode="auto">
          <a:xfrm>
            <a:off x="87313" y="1147763"/>
            <a:ext cx="8904287" cy="666750"/>
          </a:xfrm>
          <a:prstGeom prst="rect">
            <a:avLst/>
          </a:prstGeom>
          <a:solidFill>
            <a:srgbClr val="CCCCCC">
              <a:alpha val="19000"/>
            </a:srgbClr>
          </a:solidFill>
          <a:ln w="9525">
            <a:solidFill>
              <a:schemeClr val="bg1"/>
            </a:solidFill>
            <a:miter lim="800000"/>
            <a:headEnd/>
            <a:tailEnd/>
          </a:ln>
        </p:spPr>
        <p:txBody>
          <a:bodyPr wrap="none" anchor="ctr">
            <a:prstTxWarp prst="textNoShape">
              <a:avLst/>
            </a:prstTxWarp>
          </a:bodyPr>
          <a:lstStyle/>
          <a:p>
            <a:endParaRPr lang="en-US" sz="2400" dirty="0"/>
          </a:p>
        </p:txBody>
      </p:sp>
      <p:pic>
        <p:nvPicPr>
          <p:cNvPr id="18446" name="Picture 1038">
            <a:hlinkClick r:id="" action="ppaction://ole?verb=0"/>
          </p:cNvPr>
          <p:cNvPicPr>
            <a:picLocks noChangeAspect="1" noChangeArrowheads="1"/>
          </p:cNvPicPr>
          <p:nvPr/>
        </p:nvPicPr>
        <p:blipFill>
          <a:blip r:embed="rId3"/>
          <a:srcRect/>
          <a:stretch>
            <a:fillRect/>
          </a:stretch>
        </p:blipFill>
        <p:spPr bwMode="auto">
          <a:xfrm>
            <a:off x="354013" y="180975"/>
            <a:ext cx="755650" cy="779463"/>
          </a:xfrm>
          <a:prstGeom prst="rect">
            <a:avLst/>
          </a:prstGeom>
          <a:noFill/>
          <a:ln w="12700">
            <a:noFill/>
            <a:miter lim="800000"/>
            <a:headEnd/>
            <a:tailEnd/>
          </a:ln>
          <a:effectLst/>
        </p:spPr>
      </p:pic>
      <p:sp>
        <p:nvSpPr>
          <p:cNvPr id="18447" name="Line 1039"/>
          <p:cNvSpPr>
            <a:spLocks noChangeShapeType="1"/>
          </p:cNvSpPr>
          <p:nvPr/>
        </p:nvSpPr>
        <p:spPr bwMode="auto">
          <a:xfrm flipV="1">
            <a:off x="1154113" y="882650"/>
            <a:ext cx="5876925" cy="22225"/>
          </a:xfrm>
          <a:prstGeom prst="line">
            <a:avLst/>
          </a:prstGeom>
          <a:noFill/>
          <a:ln w="76200">
            <a:solidFill>
              <a:srgbClr val="FFAF0E"/>
            </a:solidFill>
            <a:round/>
            <a:headEnd/>
            <a:tailEnd/>
          </a:ln>
        </p:spPr>
        <p:txBody>
          <a:bodyPr wrap="none" anchor="ctr">
            <a:prstTxWarp prst="textNoShape">
              <a:avLst/>
            </a:prstTxWarp>
          </a:bodyPr>
          <a:lstStyle/>
          <a:p>
            <a:endParaRPr lang="en-US"/>
          </a:p>
        </p:txBody>
      </p:sp>
      <p:sp>
        <p:nvSpPr>
          <p:cNvPr id="18448" name="Text Box 1040"/>
          <p:cNvSpPr txBox="1">
            <a:spLocks noChangeArrowheads="1"/>
          </p:cNvSpPr>
          <p:nvPr/>
        </p:nvSpPr>
        <p:spPr bwMode="auto">
          <a:xfrm>
            <a:off x="1131888" y="303213"/>
            <a:ext cx="5899150" cy="579437"/>
          </a:xfrm>
          <a:prstGeom prst="rect">
            <a:avLst/>
          </a:prstGeom>
          <a:noFill/>
          <a:ln w="9525">
            <a:noFill/>
            <a:miter lim="800000"/>
            <a:headEnd/>
            <a:tailEnd/>
          </a:ln>
        </p:spPr>
        <p:txBody>
          <a:bodyPr wrap="none">
            <a:prstTxWarp prst="textNoShape">
              <a:avLst/>
            </a:prstTxWarp>
            <a:spAutoFit/>
          </a:bodyPr>
          <a:lstStyle/>
          <a:p>
            <a:r>
              <a:rPr lang="en-US" sz="3200">
                <a:solidFill>
                  <a:schemeClr val="bg1"/>
                </a:solidFill>
              </a:rPr>
              <a:t>Severity Scoring and Treatment</a:t>
            </a:r>
          </a:p>
        </p:txBody>
      </p:sp>
      <p:sp>
        <p:nvSpPr>
          <p:cNvPr id="18" name="Rectangle 17"/>
          <p:cNvSpPr/>
          <p:nvPr/>
        </p:nvSpPr>
        <p:spPr>
          <a:xfrm>
            <a:off x="1981200" y="1492935"/>
            <a:ext cx="5049838" cy="4893647"/>
          </a:xfrm>
          <a:prstGeom prst="rect">
            <a:avLst/>
          </a:prstGeom>
        </p:spPr>
        <p:txBody>
          <a:bodyPr wrap="square">
            <a:spAutoFit/>
          </a:bodyPr>
          <a:lstStyle/>
          <a:p>
            <a:endParaRPr lang="en-US" sz="2000" dirty="0" smtClean="0">
              <a:solidFill>
                <a:srgbClr val="FFFFFF"/>
              </a:solidFill>
            </a:endParaRPr>
          </a:p>
          <a:p>
            <a:r>
              <a:rPr lang="en-US" sz="2000" dirty="0">
                <a:solidFill>
                  <a:srgbClr val="FFFFFF"/>
                </a:solidFill>
              </a:rPr>
              <a:t>Any one of the following:</a:t>
            </a:r>
          </a:p>
          <a:p>
            <a:endParaRPr lang="en-US" sz="800" dirty="0">
              <a:solidFill>
                <a:srgbClr val="FFFFFF"/>
              </a:solidFill>
            </a:endParaRPr>
          </a:p>
          <a:p>
            <a:r>
              <a:rPr lang="en-US" sz="2000" dirty="0">
                <a:solidFill>
                  <a:srgbClr val="FFFFFF"/>
                </a:solidFill>
              </a:rPr>
              <a:t> 	-Admission to ICU for  CDI</a:t>
            </a:r>
          </a:p>
          <a:p>
            <a:endParaRPr lang="en-US" sz="800" dirty="0">
              <a:solidFill>
                <a:srgbClr val="FFFFFF"/>
              </a:solidFill>
            </a:endParaRPr>
          </a:p>
          <a:p>
            <a:r>
              <a:rPr lang="en-US" sz="2000" dirty="0">
                <a:solidFill>
                  <a:srgbClr val="FFFFFF"/>
                </a:solidFill>
              </a:rPr>
              <a:t> 	-Hypotension with or without required</a:t>
            </a:r>
          </a:p>
          <a:p>
            <a:r>
              <a:rPr lang="en-US" sz="2000" dirty="0">
                <a:solidFill>
                  <a:srgbClr val="FFFFFF"/>
                </a:solidFill>
              </a:rPr>
              <a:t>   		use of  vasopressors</a:t>
            </a:r>
          </a:p>
          <a:p>
            <a:r>
              <a:rPr lang="en-US" sz="2000" dirty="0">
                <a:solidFill>
                  <a:srgbClr val="FFFFFF"/>
                </a:solidFill>
              </a:rPr>
              <a:t>	-End organ failure (Mechanical </a:t>
            </a:r>
          </a:p>
          <a:p>
            <a:r>
              <a:rPr lang="en-US" sz="2000" dirty="0">
                <a:solidFill>
                  <a:srgbClr val="FFFFFF"/>
                </a:solidFill>
              </a:rPr>
              <a:t>		ventilation, Renal failure, </a:t>
            </a:r>
            <a:r>
              <a:rPr lang="en-US" sz="2000" dirty="0" err="1">
                <a:solidFill>
                  <a:srgbClr val="FFFFFF"/>
                </a:solidFill>
              </a:rPr>
              <a:t>etc</a:t>
            </a:r>
            <a:r>
              <a:rPr lang="en-US" sz="2000" dirty="0">
                <a:solidFill>
                  <a:srgbClr val="FFFFFF"/>
                </a:solidFill>
              </a:rPr>
              <a:t>) </a:t>
            </a:r>
          </a:p>
          <a:p>
            <a:r>
              <a:rPr lang="en-US" sz="2000" dirty="0">
                <a:solidFill>
                  <a:srgbClr val="FFFFFF"/>
                </a:solidFill>
              </a:rPr>
              <a:t>	-Mental status changes </a:t>
            </a:r>
          </a:p>
          <a:p>
            <a:endParaRPr lang="en-US" sz="800" dirty="0">
              <a:solidFill>
                <a:srgbClr val="FFFFFF"/>
              </a:solidFill>
            </a:endParaRPr>
          </a:p>
          <a:p>
            <a:r>
              <a:rPr lang="en-US" sz="2000" dirty="0">
                <a:solidFill>
                  <a:srgbClr val="FFFFFF"/>
                </a:solidFill>
              </a:rPr>
              <a:t> 	-Fever ≥38.5° </a:t>
            </a:r>
          </a:p>
          <a:p>
            <a:r>
              <a:rPr lang="en-US" sz="2000" dirty="0">
                <a:solidFill>
                  <a:srgbClr val="FFFFFF"/>
                </a:solidFill>
              </a:rPr>
              <a:t> 	-Ileus or significant abdominal </a:t>
            </a:r>
          </a:p>
          <a:p>
            <a:r>
              <a:rPr lang="en-US" sz="2000" dirty="0">
                <a:solidFill>
                  <a:srgbClr val="FFFFFF"/>
                </a:solidFill>
              </a:rPr>
              <a:t>		distention/tender</a:t>
            </a:r>
          </a:p>
          <a:p>
            <a:r>
              <a:rPr lang="en-US" sz="800" dirty="0">
                <a:solidFill>
                  <a:srgbClr val="FFFFFF"/>
                </a:solidFill>
              </a:rPr>
              <a:t> </a:t>
            </a:r>
          </a:p>
          <a:p>
            <a:r>
              <a:rPr lang="en-US" sz="2000" dirty="0">
                <a:solidFill>
                  <a:srgbClr val="FFFFFF"/>
                </a:solidFill>
              </a:rPr>
              <a:t> 	-WBC≥ 35,000 cells/mm</a:t>
            </a:r>
            <a:r>
              <a:rPr lang="en-US" sz="2000" baseline="30000" dirty="0">
                <a:solidFill>
                  <a:srgbClr val="FFFFFF"/>
                </a:solidFill>
              </a:rPr>
              <a:t>3 </a:t>
            </a:r>
            <a:endParaRPr lang="en-US" sz="800" dirty="0">
              <a:solidFill>
                <a:srgbClr val="FFFFFF"/>
              </a:solidFill>
            </a:endParaRPr>
          </a:p>
          <a:p>
            <a:r>
              <a:rPr lang="en-US" sz="2000" baseline="30000" dirty="0">
                <a:solidFill>
                  <a:srgbClr val="FFFFFF"/>
                </a:solidFill>
              </a:rPr>
              <a:t> 	-</a:t>
            </a:r>
            <a:r>
              <a:rPr lang="en-US" sz="2000" dirty="0">
                <a:solidFill>
                  <a:srgbClr val="FFFFFF"/>
                </a:solidFill>
              </a:rPr>
              <a:t>Serum lactate levels greater than </a:t>
            </a:r>
            <a:r>
              <a:rPr lang="en-US" sz="2000" dirty="0" smtClean="0">
                <a:solidFill>
                  <a:srgbClr val="FFFFFF"/>
                </a:solidFill>
              </a:rPr>
              <a:t>2.2</a:t>
            </a:r>
          </a:p>
          <a:p>
            <a:r>
              <a:rPr lang="en-US" sz="2000" dirty="0" smtClean="0">
                <a:solidFill>
                  <a:srgbClr val="FFFFFF"/>
                </a:solidFill>
              </a:rPr>
              <a:t> </a:t>
            </a:r>
            <a:r>
              <a:rPr lang="en-US" sz="2000" dirty="0">
                <a:solidFill>
                  <a:srgbClr val="FFFFFF"/>
                </a:solidFill>
              </a:rPr>
              <a:t>		</a:t>
            </a:r>
            <a:r>
              <a:rPr lang="en-US" sz="2000" dirty="0" err="1">
                <a:solidFill>
                  <a:srgbClr val="FFFFFF"/>
                </a:solidFill>
              </a:rPr>
              <a:t>mmol</a:t>
            </a:r>
            <a:r>
              <a:rPr lang="en-US" sz="2000" dirty="0" smtClean="0">
                <a:solidFill>
                  <a:srgbClr val="FFFFFF"/>
                </a:solidFill>
              </a:rPr>
              <a:t>/Liter</a:t>
            </a:r>
            <a:endParaRPr lang="en-US" sz="2000" dirty="0">
              <a:solidFill>
                <a:srgbClr val="FFFFFF"/>
              </a:solidFill>
            </a:endParaRPr>
          </a:p>
        </p:txBody>
      </p:sp>
      <p:sp>
        <p:nvSpPr>
          <p:cNvPr id="12" name="Line 1035"/>
          <p:cNvSpPr>
            <a:spLocks noChangeShapeType="1"/>
          </p:cNvSpPr>
          <p:nvPr/>
        </p:nvSpPr>
        <p:spPr bwMode="auto">
          <a:xfrm flipH="1">
            <a:off x="6861175" y="1147763"/>
            <a:ext cx="9525" cy="5595937"/>
          </a:xfrm>
          <a:prstGeom prst="line">
            <a:avLst/>
          </a:prstGeom>
          <a:noFill/>
          <a:ln w="9525">
            <a:solidFill>
              <a:schemeClr val="bg1"/>
            </a:solidFill>
            <a:round/>
            <a:headEnd/>
            <a:tailEnd/>
          </a:ln>
        </p:spPr>
        <p:txBody>
          <a:bodyPr wrap="none" anchor="ctr">
            <a:prstTxWarp prst="textNoShape">
              <a:avLst/>
            </a:prstTxWarp>
          </a:bodyPr>
          <a:lstStyle/>
          <a:p>
            <a:endParaRPr lang="en-US"/>
          </a:p>
        </p:txBody>
      </p:sp>
      <p:sp>
        <p:nvSpPr>
          <p:cNvPr id="13" name="Text Box 1031"/>
          <p:cNvSpPr txBox="1">
            <a:spLocks noChangeArrowheads="1"/>
          </p:cNvSpPr>
          <p:nvPr/>
        </p:nvSpPr>
        <p:spPr bwMode="auto">
          <a:xfrm>
            <a:off x="6634957" y="1227138"/>
            <a:ext cx="2062162" cy="457200"/>
          </a:xfrm>
          <a:prstGeom prst="rect">
            <a:avLst/>
          </a:prstGeom>
          <a:noFill/>
          <a:ln w="9525">
            <a:noFill/>
            <a:miter lim="800000"/>
            <a:headEnd/>
            <a:tailEnd/>
          </a:ln>
        </p:spPr>
        <p:txBody>
          <a:bodyPr>
            <a:prstTxWarp prst="textNoShape">
              <a:avLst/>
            </a:prstTxWarp>
            <a:spAutoFit/>
          </a:bodyPr>
          <a:lstStyle/>
          <a:p>
            <a:pPr algn="ctr"/>
            <a:r>
              <a:rPr lang="en-US" sz="2400" b="1" dirty="0" smtClean="0">
                <a:solidFill>
                  <a:srgbClr val="FFFF00"/>
                </a:solidFill>
              </a:rPr>
              <a:t>Treatment</a:t>
            </a:r>
            <a:endParaRPr lang="en-US" sz="2400" b="1" dirty="0">
              <a:solidFill>
                <a:srgbClr val="FFFF00"/>
              </a:solidFill>
            </a:endParaRPr>
          </a:p>
        </p:txBody>
      </p:sp>
      <p:sp>
        <p:nvSpPr>
          <p:cNvPr id="14" name="TextBox 13"/>
          <p:cNvSpPr txBox="1"/>
          <p:nvPr/>
        </p:nvSpPr>
        <p:spPr>
          <a:xfrm>
            <a:off x="6896100" y="2171700"/>
            <a:ext cx="2082800" cy="4401205"/>
          </a:xfrm>
          <a:prstGeom prst="rect">
            <a:avLst/>
          </a:prstGeom>
          <a:noFill/>
        </p:spPr>
        <p:txBody>
          <a:bodyPr wrap="square" rtlCol="0">
            <a:spAutoFit/>
          </a:bodyPr>
          <a:lstStyle/>
          <a:p>
            <a:pPr algn="ctr"/>
            <a:r>
              <a:rPr lang="en-US" sz="2000" dirty="0" err="1">
                <a:solidFill>
                  <a:srgbClr val="FFFFFF"/>
                </a:solidFill>
              </a:rPr>
              <a:t>Metronidazole</a:t>
            </a:r>
            <a:r>
              <a:rPr lang="en-US" sz="2000" dirty="0">
                <a:solidFill>
                  <a:srgbClr val="FFFFFF"/>
                </a:solidFill>
              </a:rPr>
              <a:t> 500 mg IV </a:t>
            </a:r>
            <a:r>
              <a:rPr lang="en-US" sz="2000" dirty="0" err="1">
                <a:solidFill>
                  <a:srgbClr val="FFFFFF"/>
                </a:solidFill>
              </a:rPr>
              <a:t>tid</a:t>
            </a:r>
            <a:endParaRPr lang="en-US" sz="2000" dirty="0">
              <a:solidFill>
                <a:srgbClr val="FFFFFF"/>
              </a:solidFill>
            </a:endParaRPr>
          </a:p>
          <a:p>
            <a:pPr algn="ctr"/>
            <a:r>
              <a:rPr lang="en-US" sz="2000" dirty="0">
                <a:solidFill>
                  <a:srgbClr val="FFFFFF"/>
                </a:solidFill>
              </a:rPr>
              <a:t>+</a:t>
            </a:r>
          </a:p>
          <a:p>
            <a:pPr algn="ctr"/>
            <a:r>
              <a:rPr lang="en-US" sz="2000" dirty="0" err="1" smtClean="0">
                <a:solidFill>
                  <a:srgbClr val="FFFFFF"/>
                </a:solidFill>
              </a:rPr>
              <a:t>Vancomycin</a:t>
            </a:r>
            <a:endParaRPr lang="en-US" sz="2000" dirty="0" smtClean="0">
              <a:solidFill>
                <a:srgbClr val="FFFFFF"/>
              </a:solidFill>
            </a:endParaRPr>
          </a:p>
          <a:p>
            <a:pPr algn="ctr"/>
            <a:r>
              <a:rPr lang="en-US" sz="2000" dirty="0" smtClean="0">
                <a:solidFill>
                  <a:srgbClr val="FFFFFF"/>
                </a:solidFill>
              </a:rPr>
              <a:t> </a:t>
            </a:r>
            <a:r>
              <a:rPr lang="en-US" sz="2000" dirty="0">
                <a:solidFill>
                  <a:srgbClr val="FFFFFF"/>
                </a:solidFill>
              </a:rPr>
              <a:t>125 mg PO </a:t>
            </a:r>
            <a:r>
              <a:rPr lang="en-US" sz="2000" dirty="0" err="1">
                <a:solidFill>
                  <a:srgbClr val="FFFFFF"/>
                </a:solidFill>
              </a:rPr>
              <a:t>qid</a:t>
            </a:r>
            <a:endParaRPr lang="en-US" sz="2000" dirty="0">
              <a:solidFill>
                <a:srgbClr val="FFFFFF"/>
              </a:solidFill>
            </a:endParaRPr>
          </a:p>
          <a:p>
            <a:pPr algn="ctr"/>
            <a:r>
              <a:rPr lang="en-US" sz="2000" dirty="0">
                <a:solidFill>
                  <a:srgbClr val="FFFFFF"/>
                </a:solidFill>
              </a:rPr>
              <a:t>+</a:t>
            </a:r>
          </a:p>
          <a:p>
            <a:pPr algn="ctr"/>
            <a:r>
              <a:rPr lang="en-US" sz="2000" dirty="0" err="1">
                <a:solidFill>
                  <a:srgbClr val="FFFFFF"/>
                </a:solidFill>
              </a:rPr>
              <a:t>Vancomycin</a:t>
            </a:r>
            <a:r>
              <a:rPr lang="en-US" sz="2000" dirty="0">
                <a:solidFill>
                  <a:srgbClr val="FFFFFF"/>
                </a:solidFill>
              </a:rPr>
              <a:t> 500 mg in 500 </a:t>
            </a:r>
            <a:r>
              <a:rPr lang="en-US" sz="2000" dirty="0" err="1">
                <a:solidFill>
                  <a:srgbClr val="FFFFFF"/>
                </a:solidFill>
              </a:rPr>
              <a:t>mL</a:t>
            </a:r>
            <a:r>
              <a:rPr lang="en-US" sz="2000" dirty="0">
                <a:solidFill>
                  <a:srgbClr val="FFFFFF"/>
                </a:solidFill>
              </a:rPr>
              <a:t> saline as enema </a:t>
            </a:r>
            <a:r>
              <a:rPr lang="en-US" sz="2000" dirty="0" err="1">
                <a:solidFill>
                  <a:srgbClr val="FFFFFF"/>
                </a:solidFill>
              </a:rPr>
              <a:t>qid</a:t>
            </a:r>
            <a:r>
              <a:rPr lang="en-US" sz="2000" dirty="0">
                <a:solidFill>
                  <a:srgbClr val="FFFFFF"/>
                </a:solidFill>
              </a:rPr>
              <a:t> (if </a:t>
            </a:r>
            <a:r>
              <a:rPr lang="en-US" sz="2000" dirty="0" err="1">
                <a:solidFill>
                  <a:srgbClr val="FFFFFF"/>
                </a:solidFill>
              </a:rPr>
              <a:t>ileus</a:t>
            </a:r>
            <a:r>
              <a:rPr lang="en-US" sz="2000" dirty="0">
                <a:solidFill>
                  <a:srgbClr val="FFFFFF"/>
                </a:solidFill>
              </a:rPr>
              <a:t> or distended)</a:t>
            </a:r>
          </a:p>
          <a:p>
            <a:pPr algn="ctr"/>
            <a:r>
              <a:rPr lang="en-US" sz="2000" dirty="0">
                <a:solidFill>
                  <a:srgbClr val="FFFFFF"/>
                </a:solidFill>
              </a:rPr>
              <a:t>+</a:t>
            </a:r>
            <a:endParaRPr lang="en-US" sz="2000" dirty="0" smtClean="0">
              <a:solidFill>
                <a:srgbClr val="FFFFFF"/>
              </a:solidFill>
            </a:endParaRPr>
          </a:p>
          <a:p>
            <a:pPr algn="ctr"/>
            <a:r>
              <a:rPr lang="en-US" sz="2000" b="1" dirty="0" smtClean="0">
                <a:solidFill>
                  <a:srgbClr val="FFFF00"/>
                </a:solidFill>
              </a:rPr>
              <a:t>SURGICAL CONSULTATION </a:t>
            </a:r>
            <a:endParaRPr lang="en-US" sz="2000" b="1" dirty="0">
              <a:solidFill>
                <a:srgbClr val="FFFF00"/>
              </a:solidFill>
            </a:endParaRPr>
          </a:p>
        </p:txBody>
      </p:sp>
      <p:sp>
        <p:nvSpPr>
          <p:cNvPr id="15" name="Right Arrow 14"/>
          <p:cNvSpPr/>
          <p:nvPr/>
        </p:nvSpPr>
        <p:spPr>
          <a:xfrm rot="1512662">
            <a:off x="6084888" y="5646706"/>
            <a:ext cx="1100138" cy="419100"/>
          </a:xfrm>
          <a:prstGeom prst="rightArrow">
            <a:avLst/>
          </a:prstGeom>
          <a:solidFill>
            <a:srgbClr val="FFFA1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a:hlinkClick r:id="" action="ppaction://ole?verb=0"/>
          </p:cNvPr>
          <p:cNvPicPr>
            <a:picLocks noChangeAspect="1" noChangeArrowheads="1"/>
          </p:cNvPicPr>
          <p:nvPr/>
        </p:nvPicPr>
        <p:blipFill>
          <a:blip r:embed="rId3"/>
          <a:srcRect/>
          <a:stretch>
            <a:fillRect/>
          </a:stretch>
        </p:blipFill>
        <p:spPr bwMode="auto">
          <a:xfrm>
            <a:off x="354013" y="180975"/>
            <a:ext cx="755650" cy="779463"/>
          </a:xfrm>
          <a:prstGeom prst="rect">
            <a:avLst/>
          </a:prstGeom>
          <a:noFill/>
          <a:ln w="12700">
            <a:noFill/>
            <a:miter lim="800000"/>
            <a:headEnd/>
            <a:tailEnd/>
          </a:ln>
          <a:effectLst/>
        </p:spPr>
      </p:pic>
      <p:sp>
        <p:nvSpPr>
          <p:cNvPr id="149507" name="Line 3"/>
          <p:cNvSpPr>
            <a:spLocks noChangeShapeType="1"/>
          </p:cNvSpPr>
          <p:nvPr/>
        </p:nvSpPr>
        <p:spPr bwMode="auto">
          <a:xfrm flipV="1">
            <a:off x="1154113" y="882650"/>
            <a:ext cx="3640137" cy="22225"/>
          </a:xfrm>
          <a:prstGeom prst="line">
            <a:avLst/>
          </a:prstGeom>
          <a:noFill/>
          <a:ln w="76200">
            <a:solidFill>
              <a:srgbClr val="FFAF0E"/>
            </a:solidFill>
            <a:round/>
            <a:headEnd/>
            <a:tailEnd/>
          </a:ln>
        </p:spPr>
        <p:txBody>
          <a:bodyPr wrap="none" anchor="ctr">
            <a:prstTxWarp prst="textNoShape">
              <a:avLst/>
            </a:prstTxWarp>
          </a:bodyPr>
          <a:lstStyle/>
          <a:p>
            <a:endParaRPr lang="en-US"/>
          </a:p>
        </p:txBody>
      </p:sp>
      <p:sp>
        <p:nvSpPr>
          <p:cNvPr id="149508" name="Text Box 4"/>
          <p:cNvSpPr txBox="1">
            <a:spLocks noChangeArrowheads="1"/>
          </p:cNvSpPr>
          <p:nvPr/>
        </p:nvSpPr>
        <p:spPr bwMode="auto">
          <a:xfrm>
            <a:off x="1131888" y="303213"/>
            <a:ext cx="3662362" cy="579437"/>
          </a:xfrm>
          <a:prstGeom prst="rect">
            <a:avLst/>
          </a:prstGeom>
          <a:noFill/>
          <a:ln w="9525">
            <a:noFill/>
            <a:miter lim="800000"/>
            <a:headEnd/>
            <a:tailEnd/>
          </a:ln>
        </p:spPr>
        <p:txBody>
          <a:bodyPr wrap="none">
            <a:prstTxWarp prst="textNoShape">
              <a:avLst/>
            </a:prstTxWarp>
            <a:spAutoFit/>
          </a:bodyPr>
          <a:lstStyle/>
          <a:p>
            <a:r>
              <a:rPr lang="en-US" sz="3200">
                <a:solidFill>
                  <a:schemeClr val="bg1"/>
                </a:solidFill>
              </a:rPr>
              <a:t>Surgery and CDAD</a:t>
            </a:r>
          </a:p>
        </p:txBody>
      </p:sp>
      <p:sp>
        <p:nvSpPr>
          <p:cNvPr id="149510" name="Rectangle 3"/>
          <p:cNvSpPr>
            <a:spLocks noChangeArrowheads="1"/>
          </p:cNvSpPr>
          <p:nvPr/>
        </p:nvSpPr>
        <p:spPr bwMode="auto">
          <a:xfrm>
            <a:off x="566738" y="2063750"/>
            <a:ext cx="8001000" cy="4267200"/>
          </a:xfrm>
          <a:prstGeom prst="rect">
            <a:avLst/>
          </a:prstGeom>
          <a:noFill/>
          <a:ln w="9525">
            <a:noFill/>
            <a:miter lim="800000"/>
            <a:headEnd/>
            <a:tailEnd/>
          </a:ln>
        </p:spPr>
        <p:txBody>
          <a:bodyPr>
            <a:prstTxWarp prst="textNoShape">
              <a:avLst/>
            </a:prstTxWarp>
          </a:bodyPr>
          <a:lstStyle/>
          <a:p>
            <a:pPr marL="469900" indent="-469900" defTabSz="914400">
              <a:spcBef>
                <a:spcPct val="20000"/>
              </a:spcBef>
              <a:buFont typeface="Arial" pitchFamily="84" charset="0"/>
              <a:buNone/>
            </a:pPr>
            <a:endParaRPr lang="en-US" sz="2800" u="sng">
              <a:solidFill>
                <a:schemeClr val="bg1"/>
              </a:solidFill>
            </a:endParaRPr>
          </a:p>
          <a:p>
            <a:pPr marL="469900" indent="-469900" defTabSz="914400">
              <a:spcBef>
                <a:spcPct val="20000"/>
              </a:spcBef>
              <a:buFont typeface="Arial" pitchFamily="84" charset="0"/>
              <a:buNone/>
            </a:pPr>
            <a:endParaRPr lang="en-US" sz="2800" u="sng">
              <a:solidFill>
                <a:schemeClr val="bg1"/>
              </a:solidFill>
            </a:endParaRPr>
          </a:p>
        </p:txBody>
      </p:sp>
      <p:sp>
        <p:nvSpPr>
          <p:cNvPr id="149511" name="Text Box 7"/>
          <p:cNvSpPr txBox="1">
            <a:spLocks noChangeArrowheads="1"/>
          </p:cNvSpPr>
          <p:nvPr/>
        </p:nvSpPr>
        <p:spPr bwMode="auto">
          <a:xfrm>
            <a:off x="18338" y="1836738"/>
            <a:ext cx="9116859" cy="3847207"/>
          </a:xfrm>
          <a:prstGeom prst="rect">
            <a:avLst/>
          </a:prstGeom>
          <a:noFill/>
          <a:ln w="9525">
            <a:noFill/>
            <a:miter lim="800000"/>
            <a:headEnd/>
            <a:tailEnd/>
          </a:ln>
        </p:spPr>
        <p:txBody>
          <a:bodyPr wrap="none">
            <a:prstTxWarp prst="textNoShape">
              <a:avLst/>
            </a:prstTxWarp>
            <a:spAutoFit/>
          </a:bodyPr>
          <a:lstStyle/>
          <a:p>
            <a:pPr algn="ctr"/>
            <a:r>
              <a:rPr lang="en-US" sz="2800" dirty="0">
                <a:solidFill>
                  <a:schemeClr val="bg1"/>
                </a:solidFill>
              </a:rPr>
              <a:t>With the goal of decreasing mortality…</a:t>
            </a:r>
          </a:p>
          <a:p>
            <a:pPr algn="ctr"/>
            <a:endParaRPr lang="en-US" sz="2800" dirty="0">
              <a:solidFill>
                <a:schemeClr val="bg1"/>
              </a:solidFill>
            </a:endParaRPr>
          </a:p>
          <a:p>
            <a:pPr algn="ctr"/>
            <a:r>
              <a:rPr lang="en-US" sz="3200" i="1" dirty="0">
                <a:solidFill>
                  <a:srgbClr val="FF8000"/>
                </a:solidFill>
              </a:rPr>
              <a:t>Lower the threshold </a:t>
            </a:r>
            <a:r>
              <a:rPr lang="en-US" sz="3200" i="1" dirty="0" smtClean="0">
                <a:solidFill>
                  <a:srgbClr val="FF8000"/>
                </a:solidFill>
              </a:rPr>
              <a:t>for surgical consultation!</a:t>
            </a:r>
          </a:p>
          <a:p>
            <a:pPr algn="ctr"/>
            <a:endParaRPr lang="en-US" sz="3200" i="1" dirty="0" smtClean="0">
              <a:solidFill>
                <a:srgbClr val="FF8000"/>
              </a:solidFill>
            </a:endParaRPr>
          </a:p>
          <a:p>
            <a:pPr algn="ctr"/>
            <a:r>
              <a:rPr lang="en-US" sz="3200" i="1" dirty="0" smtClean="0">
                <a:solidFill>
                  <a:srgbClr val="FF8000"/>
                </a:solidFill>
              </a:rPr>
              <a:t>DO NOT THINK OF SURGICAL CONSULT AND</a:t>
            </a:r>
          </a:p>
          <a:p>
            <a:pPr algn="ctr"/>
            <a:r>
              <a:rPr lang="en-US" sz="3200" i="1" dirty="0" smtClean="0">
                <a:solidFill>
                  <a:srgbClr val="FF8000"/>
                </a:solidFill>
              </a:rPr>
              <a:t>POSSIBLE SURGICAL MANAGAMENT AS</a:t>
            </a:r>
          </a:p>
          <a:p>
            <a:pPr algn="ctr"/>
            <a:r>
              <a:rPr lang="en-US" sz="3200" i="1" dirty="0" smtClean="0">
                <a:solidFill>
                  <a:srgbClr val="FF8000"/>
                </a:solidFill>
              </a:rPr>
              <a:t>SALVAGE THERAPIES!!!</a:t>
            </a:r>
          </a:p>
          <a:p>
            <a:pPr algn="ctr"/>
            <a:endParaRPr lang="en-US" sz="28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IMG_0047"/>
          <p:cNvPicPr>
            <a:picLocks noChangeAspect="1" noChangeArrowheads="1"/>
          </p:cNvPicPr>
          <p:nvPr/>
        </p:nvPicPr>
        <p:blipFill>
          <a:blip r:embed="rId3"/>
          <a:srcRect/>
          <a:stretch>
            <a:fillRect/>
          </a:stretch>
        </p:blipFill>
        <p:spPr bwMode="auto">
          <a:xfrm>
            <a:off x="998538" y="1009650"/>
            <a:ext cx="7493000" cy="56197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400549" y="261009"/>
            <a:ext cx="8743451" cy="7232748"/>
          </a:xfrm>
          <a:prstGeom prst="rect">
            <a:avLst/>
          </a:prstGeom>
          <a:noFill/>
          <a:ln w="9525">
            <a:noFill/>
            <a:miter lim="800000"/>
            <a:headEnd/>
            <a:tailEnd/>
          </a:ln>
        </p:spPr>
        <p:txBody>
          <a:bodyPr wrap="square">
            <a:prstTxWarp prst="textNoShape">
              <a:avLst/>
            </a:prstTxWarp>
            <a:spAutoFit/>
          </a:bodyPr>
          <a:lstStyle/>
          <a:p>
            <a:r>
              <a:rPr lang="en-US" i="1" dirty="0">
                <a:solidFill>
                  <a:srgbClr val="FFAF0E"/>
                </a:solidFill>
              </a:rPr>
              <a:t>A diagnosis of CDAD as determined by one of the following:</a:t>
            </a:r>
            <a:endParaRPr lang="en-US" i="1" dirty="0">
              <a:solidFill>
                <a:schemeClr val="bg1"/>
              </a:solidFill>
            </a:endParaRPr>
          </a:p>
          <a:p>
            <a:r>
              <a:rPr lang="en-US" sz="2000" i="1" dirty="0">
                <a:solidFill>
                  <a:schemeClr val="bg1"/>
                </a:solidFill>
              </a:rPr>
              <a:t>	</a:t>
            </a:r>
            <a:r>
              <a:rPr lang="en-US" sz="2000" dirty="0">
                <a:solidFill>
                  <a:schemeClr val="bg1"/>
                </a:solidFill>
              </a:rPr>
              <a:t>1.  Positive </a:t>
            </a:r>
            <a:r>
              <a:rPr lang="en-US" sz="2000" dirty="0" smtClean="0">
                <a:solidFill>
                  <a:schemeClr val="bg1"/>
                </a:solidFill>
              </a:rPr>
              <a:t>C Diff test</a:t>
            </a:r>
            <a:endParaRPr lang="en-US" sz="2000" dirty="0">
              <a:solidFill>
                <a:schemeClr val="bg1"/>
              </a:solidFill>
            </a:endParaRPr>
          </a:p>
          <a:p>
            <a:r>
              <a:rPr lang="en-US" sz="2000" dirty="0">
                <a:solidFill>
                  <a:schemeClr val="bg1"/>
                </a:solidFill>
              </a:rPr>
              <a:t>	2.  Endoscopic findings</a:t>
            </a:r>
          </a:p>
          <a:p>
            <a:r>
              <a:rPr lang="en-US" sz="2000" dirty="0">
                <a:solidFill>
                  <a:schemeClr val="bg1"/>
                </a:solidFill>
              </a:rPr>
              <a:t>	3.  CT scan consistent with </a:t>
            </a:r>
            <a:r>
              <a:rPr lang="en-US" sz="2000" dirty="0" smtClean="0">
                <a:solidFill>
                  <a:schemeClr val="bg1"/>
                </a:solidFill>
              </a:rPr>
              <a:t>CDAD</a:t>
            </a:r>
            <a:endParaRPr lang="en-US" dirty="0" smtClean="0">
              <a:solidFill>
                <a:schemeClr val="bg1"/>
              </a:solidFill>
            </a:endParaRPr>
          </a:p>
          <a:p>
            <a:r>
              <a:rPr lang="en-US" i="1" dirty="0">
                <a:solidFill>
                  <a:srgbClr val="FFAF0E"/>
                </a:solidFill>
              </a:rPr>
              <a:t>Plus any one of the following criteria:</a:t>
            </a:r>
            <a:endParaRPr lang="en-US" i="1" dirty="0" smtClean="0">
              <a:solidFill>
                <a:schemeClr val="bg1"/>
              </a:solidFill>
            </a:endParaRPr>
          </a:p>
          <a:p>
            <a:pPr marL="457200" indent="-457200"/>
            <a:r>
              <a:rPr lang="en-US" sz="2400" dirty="0" smtClean="0">
                <a:solidFill>
                  <a:schemeClr val="bg1"/>
                </a:solidFill>
              </a:rPr>
              <a:t>1.  Peritonitis									</a:t>
            </a:r>
          </a:p>
          <a:p>
            <a:pPr marL="457200" indent="-457200"/>
            <a:r>
              <a:rPr lang="en-US" sz="2400" dirty="0" smtClean="0">
                <a:solidFill>
                  <a:schemeClr val="bg1"/>
                </a:solidFill>
              </a:rPr>
              <a:t>2.  Perforation </a:t>
            </a:r>
          </a:p>
          <a:p>
            <a:r>
              <a:rPr lang="en-US" sz="2400" dirty="0" smtClean="0">
                <a:solidFill>
                  <a:schemeClr val="bg1"/>
                </a:solidFill>
              </a:rPr>
              <a:t>3.  Worsening abdominal distention/pain			</a:t>
            </a:r>
          </a:p>
          <a:p>
            <a:r>
              <a:rPr lang="en-US" sz="2400" dirty="0" smtClean="0">
                <a:solidFill>
                  <a:schemeClr val="bg1"/>
                </a:solidFill>
              </a:rPr>
              <a:t>4.  Severe Sepsis</a:t>
            </a:r>
          </a:p>
          <a:p>
            <a:r>
              <a:rPr lang="en-US" sz="2400" dirty="0" smtClean="0">
                <a:solidFill>
                  <a:schemeClr val="bg1"/>
                </a:solidFill>
              </a:rPr>
              <a:t>5.  Intubation</a:t>
            </a:r>
          </a:p>
          <a:p>
            <a:r>
              <a:rPr lang="en-US" sz="2400" dirty="0" smtClean="0">
                <a:solidFill>
                  <a:schemeClr val="bg1"/>
                </a:solidFill>
              </a:rPr>
              <a:t>6.  Ongoing Vasopressor requirement</a:t>
            </a:r>
          </a:p>
          <a:p>
            <a:r>
              <a:rPr lang="en-US" sz="2400" dirty="0" smtClean="0">
                <a:solidFill>
                  <a:schemeClr val="bg1"/>
                </a:solidFill>
              </a:rPr>
              <a:t>7.  Mental status changes</a:t>
            </a:r>
          </a:p>
          <a:p>
            <a:r>
              <a:rPr lang="en-US" sz="2400" dirty="0" smtClean="0">
                <a:solidFill>
                  <a:schemeClr val="bg1"/>
                </a:solidFill>
              </a:rPr>
              <a:t>8.  Unexplained clinical deterioration</a:t>
            </a:r>
          </a:p>
          <a:p>
            <a:r>
              <a:rPr lang="en-US" sz="2400" dirty="0" smtClean="0">
                <a:solidFill>
                  <a:schemeClr val="bg1"/>
                </a:solidFill>
              </a:rPr>
              <a:t>9.  Renal Failure</a:t>
            </a:r>
          </a:p>
          <a:p>
            <a:r>
              <a:rPr lang="en-US" sz="2400" dirty="0" smtClean="0">
                <a:solidFill>
                  <a:schemeClr val="bg1"/>
                </a:solidFill>
              </a:rPr>
              <a:t>10.  Lactate &gt; 5mmol/L</a:t>
            </a:r>
          </a:p>
          <a:p>
            <a:r>
              <a:rPr lang="en-US" sz="2400" dirty="0" smtClean="0">
                <a:solidFill>
                  <a:schemeClr val="bg1"/>
                </a:solidFill>
              </a:rPr>
              <a:t>11.  White blood cell count greater or equal to 50,000 </a:t>
            </a:r>
          </a:p>
          <a:p>
            <a:pPr marL="457200" indent="-457200">
              <a:buAutoNum type="arabicPeriod" startAt="12"/>
            </a:pPr>
            <a:r>
              <a:rPr lang="en-US" sz="2400" dirty="0" smtClean="0">
                <a:solidFill>
                  <a:schemeClr val="bg1"/>
                </a:solidFill>
              </a:rPr>
              <a:t>Abdominal compartment syndrome</a:t>
            </a:r>
          </a:p>
          <a:p>
            <a:pPr marL="457200" indent="-457200">
              <a:buAutoNum type="arabicPeriod" startAt="12"/>
            </a:pPr>
            <a:r>
              <a:rPr lang="en-US" sz="2400" dirty="0" smtClean="0">
                <a:solidFill>
                  <a:schemeClr val="bg1"/>
                </a:solidFill>
              </a:rPr>
              <a:t>Not improving after ? days</a:t>
            </a:r>
          </a:p>
          <a:p>
            <a:pPr marL="457200" indent="-457200"/>
            <a:endParaRPr lang="en-US" sz="2000" dirty="0" smtClean="0">
              <a:solidFill>
                <a:schemeClr val="bg1"/>
              </a:solidFill>
            </a:endParaRPr>
          </a:p>
          <a:p>
            <a:r>
              <a:rPr lang="en-US" dirty="0" smtClean="0"/>
              <a:t> </a:t>
            </a:r>
          </a:p>
          <a:p>
            <a:endParaRPr lang="en-US" i="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Screen shot 2010-11-11 at 8.05.22 AM.png"/>
          <p:cNvPicPr>
            <a:picLocks noChangeAspect="1"/>
          </p:cNvPicPr>
          <p:nvPr/>
        </p:nvPicPr>
        <p:blipFill>
          <a:blip r:embed="rId3"/>
          <a:srcRect/>
          <a:stretch>
            <a:fillRect/>
          </a:stretch>
        </p:blipFill>
        <p:spPr bwMode="auto">
          <a:xfrm>
            <a:off x="2597150" y="1479550"/>
            <a:ext cx="3949700" cy="3898900"/>
          </a:xfrm>
          <a:prstGeom prst="rect">
            <a:avLst/>
          </a:prstGeom>
          <a:noFill/>
          <a:ln w="9525">
            <a:noFill/>
            <a:miter lim="800000"/>
            <a:headEnd/>
            <a:tailEnd/>
          </a:ln>
        </p:spPr>
      </p:pic>
      <p:sp>
        <p:nvSpPr>
          <p:cNvPr id="23555" name="Text Box 1027"/>
          <p:cNvSpPr txBox="1">
            <a:spLocks noChangeArrowheads="1"/>
          </p:cNvSpPr>
          <p:nvPr/>
        </p:nvSpPr>
        <p:spPr bwMode="auto">
          <a:xfrm>
            <a:off x="3227388" y="5437188"/>
            <a:ext cx="2386012" cy="457200"/>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Not C Diff Colon</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411288" y="1916113"/>
            <a:ext cx="6469062" cy="2041525"/>
          </a:xfrm>
          <a:prstGeom prst="rect">
            <a:avLst/>
          </a:prstGeom>
          <a:noFill/>
          <a:ln w="9525">
            <a:noFill/>
            <a:miter lim="800000"/>
            <a:headEnd/>
            <a:tailEnd/>
          </a:ln>
        </p:spPr>
        <p:txBody>
          <a:bodyPr>
            <a:prstTxWarp prst="textNoShape">
              <a:avLst/>
            </a:prstTxWarp>
            <a:spAutoFit/>
          </a:bodyPr>
          <a:lstStyle/>
          <a:p>
            <a:pPr algn="ctr"/>
            <a:r>
              <a:rPr lang="en-US" sz="3200" i="1">
                <a:solidFill>
                  <a:srgbClr val="FFAF0E"/>
                </a:solidFill>
              </a:rPr>
              <a:t>Is colectomy necessary for the treatment of </a:t>
            </a:r>
          </a:p>
          <a:p>
            <a:pPr algn="ctr"/>
            <a:r>
              <a:rPr lang="en-US" sz="3200" i="1">
                <a:solidFill>
                  <a:srgbClr val="FFAF0E"/>
                </a:solidFill>
              </a:rPr>
              <a:t>severe, complicated (fulminant) CDAD?</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Text Box 6"/>
          <p:cNvSpPr txBox="1">
            <a:spLocks noChangeArrowheads="1"/>
          </p:cNvSpPr>
          <p:nvPr/>
        </p:nvSpPr>
        <p:spPr bwMode="auto">
          <a:xfrm>
            <a:off x="1411288" y="1916113"/>
            <a:ext cx="6469062" cy="2554545"/>
          </a:xfrm>
          <a:prstGeom prst="rect">
            <a:avLst/>
          </a:prstGeom>
          <a:noFill/>
          <a:ln w="9525">
            <a:noFill/>
            <a:miter lim="800000"/>
            <a:headEnd/>
            <a:tailEnd/>
          </a:ln>
        </p:spPr>
        <p:txBody>
          <a:bodyPr>
            <a:prstTxWarp prst="textNoShape">
              <a:avLst/>
            </a:prstTxWarp>
            <a:spAutoFit/>
          </a:bodyPr>
          <a:lstStyle/>
          <a:p>
            <a:pPr algn="ctr"/>
            <a:r>
              <a:rPr lang="en-US" sz="3200" i="1" dirty="0">
                <a:solidFill>
                  <a:srgbClr val="FFAF0E"/>
                </a:solidFill>
              </a:rPr>
              <a:t>Hypothesis: </a:t>
            </a:r>
            <a:r>
              <a:rPr lang="en-US" sz="3200" i="1" dirty="0" smtClean="0">
                <a:solidFill>
                  <a:srgbClr val="FFAF0E"/>
                </a:solidFill>
              </a:rPr>
              <a:t> Therapy to </a:t>
            </a:r>
            <a:r>
              <a:rPr lang="en-US" sz="3200" dirty="0" smtClean="0">
                <a:solidFill>
                  <a:srgbClr val="FFAF0E"/>
                </a:solidFill>
              </a:rPr>
              <a:t>decrease </a:t>
            </a:r>
            <a:r>
              <a:rPr lang="en-US" sz="3200" dirty="0">
                <a:solidFill>
                  <a:srgbClr val="FFAF0E"/>
                </a:solidFill>
              </a:rPr>
              <a:t>bacterial counts and toxin levels throughout the whole colon will adequately treat severe, complicated CDAD.</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104900" y="73990"/>
            <a:ext cx="7886700" cy="1028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600" b="0" u="none" strike="noStrike" kern="1200" cap="none" spc="0" normalizeH="0" baseline="0" noProof="0" dirty="0" smtClean="0">
                <a:ln>
                  <a:noFill/>
                </a:ln>
                <a:solidFill>
                  <a:srgbClr val="FFFF00"/>
                </a:solidFill>
                <a:effectLst/>
                <a:uLnTx/>
                <a:uFillTx/>
                <a:latin typeface="+mj-lt"/>
                <a:ea typeface="+mj-ea"/>
                <a:cs typeface="+mj-cs"/>
              </a:rPr>
              <a:t>Methods</a:t>
            </a:r>
          </a:p>
        </p:txBody>
      </p:sp>
      <p:pic>
        <p:nvPicPr>
          <p:cNvPr id="3" name="Picture 3" descr="UPMC Health System Seal">
            <a:hlinkClick r:id="rId2"/>
          </p:cNvPr>
          <p:cNvPicPr>
            <a:picLocks noChangeAspect="1" noChangeArrowheads="1"/>
          </p:cNvPicPr>
          <p:nvPr/>
        </p:nvPicPr>
        <p:blipFill>
          <a:blip r:embed="rId3" cstate="print"/>
          <a:srcRect/>
          <a:stretch>
            <a:fillRect/>
          </a:stretch>
        </p:blipFill>
        <p:spPr bwMode="auto">
          <a:xfrm>
            <a:off x="228600" y="190500"/>
            <a:ext cx="876300" cy="876300"/>
          </a:xfrm>
          <a:prstGeom prst="rect">
            <a:avLst/>
          </a:prstGeom>
          <a:noFill/>
          <a:ln w="9525">
            <a:noFill/>
            <a:miter lim="800000"/>
            <a:headEnd/>
            <a:tailEnd/>
          </a:ln>
        </p:spPr>
      </p:pic>
      <p:cxnSp>
        <p:nvCxnSpPr>
          <p:cNvPr id="4" name="Straight Connector 7"/>
          <p:cNvCxnSpPr>
            <a:cxnSpLocks noChangeShapeType="1"/>
          </p:cNvCxnSpPr>
          <p:nvPr/>
        </p:nvCxnSpPr>
        <p:spPr bwMode="auto">
          <a:xfrm>
            <a:off x="1143000" y="937702"/>
            <a:ext cx="1870364" cy="1588"/>
          </a:xfrm>
          <a:prstGeom prst="line">
            <a:avLst/>
          </a:prstGeom>
          <a:ln w="47625" cap="flat" cmpd="sng" algn="ctr">
            <a:solidFill>
              <a:srgbClr val="FFFF00">
                <a:alpha val="63000"/>
              </a:srgbClr>
            </a:solidFill>
            <a:prstDash val="solid"/>
            <a:round/>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6" name="Picture 5"/>
          <p:cNvPicPr>
            <a:picLocks noChangeAspect="1"/>
          </p:cNvPicPr>
          <p:nvPr/>
        </p:nvPicPr>
        <p:blipFill>
          <a:blip r:embed="rId4"/>
          <a:srcRect r="56148"/>
          <a:stretch>
            <a:fillRect/>
          </a:stretch>
        </p:blipFill>
        <p:spPr>
          <a:xfrm>
            <a:off x="19050" y="1371600"/>
            <a:ext cx="3993128" cy="4114800"/>
          </a:xfrm>
          <a:prstGeom prst="rect">
            <a:avLst/>
          </a:prstGeom>
        </p:spPr>
      </p:pic>
      <p:sp>
        <p:nvSpPr>
          <p:cNvPr id="7" name="TextBox 6"/>
          <p:cNvSpPr txBox="1"/>
          <p:nvPr/>
        </p:nvSpPr>
        <p:spPr>
          <a:xfrm>
            <a:off x="3981279" y="1024023"/>
            <a:ext cx="5129004" cy="4832093"/>
          </a:xfrm>
          <a:prstGeom prst="rect">
            <a:avLst/>
          </a:prstGeom>
          <a:noFill/>
        </p:spPr>
        <p:txBody>
          <a:bodyPr wrap="square" rtlCol="0">
            <a:spAutoFit/>
          </a:bodyPr>
          <a:lstStyle/>
          <a:p>
            <a:pPr marL="514350" indent="-514350">
              <a:buAutoNum type="arabicPeriod"/>
            </a:pPr>
            <a:r>
              <a:rPr lang="en-US" sz="2800" dirty="0" smtClean="0">
                <a:solidFill>
                  <a:schemeClr val="bg1"/>
                </a:solidFill>
                <a:latin typeface="+mn-lt"/>
              </a:rPr>
              <a:t>Exploratory laparoscopy/</a:t>
            </a:r>
            <a:r>
              <a:rPr lang="en-US" sz="2800" dirty="0" err="1" smtClean="0">
                <a:solidFill>
                  <a:schemeClr val="bg1"/>
                </a:solidFill>
                <a:latin typeface="+mn-lt"/>
              </a:rPr>
              <a:t>laparotomy</a:t>
            </a:r>
            <a:endParaRPr lang="en-US" sz="2800" dirty="0" smtClean="0">
              <a:solidFill>
                <a:schemeClr val="bg1"/>
              </a:solidFill>
              <a:latin typeface="+mn-lt"/>
            </a:endParaRPr>
          </a:p>
          <a:p>
            <a:pPr marL="514350" indent="-514350">
              <a:buAutoNum type="arabicPeriod"/>
            </a:pPr>
            <a:r>
              <a:rPr lang="en-US" sz="2800" dirty="0" smtClean="0">
                <a:solidFill>
                  <a:schemeClr val="bg1"/>
                </a:solidFill>
                <a:latin typeface="+mn-lt"/>
              </a:rPr>
              <a:t>Creation of diverting loop </a:t>
            </a:r>
            <a:r>
              <a:rPr lang="en-US" sz="2800" dirty="0" err="1" smtClean="0">
                <a:solidFill>
                  <a:schemeClr val="bg1"/>
                </a:solidFill>
                <a:latin typeface="+mn-lt"/>
              </a:rPr>
              <a:t>ileostomy</a:t>
            </a:r>
            <a:endParaRPr lang="en-US" sz="2800" dirty="0" smtClean="0">
              <a:solidFill>
                <a:schemeClr val="bg1"/>
              </a:solidFill>
              <a:latin typeface="+mn-lt"/>
            </a:endParaRPr>
          </a:p>
          <a:p>
            <a:pPr marL="514350" indent="-514350">
              <a:buAutoNum type="arabicPeriod"/>
            </a:pPr>
            <a:r>
              <a:rPr lang="en-US" sz="2800" dirty="0" smtClean="0">
                <a:solidFill>
                  <a:schemeClr val="bg1"/>
                </a:solidFill>
                <a:latin typeface="+mn-lt"/>
              </a:rPr>
              <a:t>Colonic </a:t>
            </a:r>
            <a:r>
              <a:rPr lang="en-US" sz="2800" dirty="0" err="1" smtClean="0">
                <a:solidFill>
                  <a:schemeClr val="bg1"/>
                </a:solidFill>
                <a:latin typeface="+mn-lt"/>
              </a:rPr>
              <a:t>lavage</a:t>
            </a:r>
            <a:r>
              <a:rPr lang="en-US" sz="2800" dirty="0" smtClean="0">
                <a:solidFill>
                  <a:schemeClr val="bg1"/>
                </a:solidFill>
                <a:latin typeface="+mn-lt"/>
              </a:rPr>
              <a:t> with 8 liters of warm PEG3350/balanced electrolyte solution (Go-Lightly™) via </a:t>
            </a:r>
            <a:r>
              <a:rPr lang="en-US" sz="2800" dirty="0" err="1" smtClean="0">
                <a:solidFill>
                  <a:schemeClr val="bg1"/>
                </a:solidFill>
                <a:latin typeface="+mn-lt"/>
              </a:rPr>
              <a:t>ileostomy</a:t>
            </a:r>
            <a:endParaRPr lang="en-US" sz="2800" dirty="0" smtClean="0">
              <a:solidFill>
                <a:schemeClr val="bg1"/>
              </a:solidFill>
              <a:latin typeface="+mn-lt"/>
            </a:endParaRPr>
          </a:p>
          <a:p>
            <a:pPr marL="514350" indent="-514350">
              <a:buAutoNum type="arabicPeriod"/>
            </a:pPr>
            <a:r>
              <a:rPr lang="en-US" sz="2800" dirty="0" smtClean="0">
                <a:solidFill>
                  <a:schemeClr val="bg1"/>
                </a:solidFill>
                <a:latin typeface="+mn-lt"/>
              </a:rPr>
              <a:t>Post-op </a:t>
            </a:r>
            <a:r>
              <a:rPr lang="en-US" sz="2800" dirty="0" err="1" smtClean="0">
                <a:solidFill>
                  <a:schemeClr val="bg1"/>
                </a:solidFill>
                <a:latin typeface="+mn-lt"/>
              </a:rPr>
              <a:t>antegrade</a:t>
            </a:r>
            <a:r>
              <a:rPr lang="en-US" sz="2800" dirty="0" smtClean="0">
                <a:solidFill>
                  <a:schemeClr val="bg1"/>
                </a:solidFill>
                <a:latin typeface="+mn-lt"/>
              </a:rPr>
              <a:t> </a:t>
            </a:r>
            <a:r>
              <a:rPr lang="en-US" sz="2800" dirty="0" err="1" smtClean="0">
                <a:solidFill>
                  <a:schemeClr val="bg1"/>
                </a:solidFill>
                <a:latin typeface="+mn-lt"/>
              </a:rPr>
              <a:t>vancomycin</a:t>
            </a:r>
            <a:r>
              <a:rPr lang="en-US" sz="2800" dirty="0" smtClean="0">
                <a:solidFill>
                  <a:schemeClr val="bg1"/>
                </a:solidFill>
                <a:latin typeface="+mn-lt"/>
              </a:rPr>
              <a:t> flushes via </a:t>
            </a:r>
            <a:r>
              <a:rPr lang="en-US" sz="2800" dirty="0" err="1" smtClean="0">
                <a:solidFill>
                  <a:schemeClr val="bg1"/>
                </a:solidFill>
                <a:latin typeface="+mn-lt"/>
              </a:rPr>
              <a:t>ileostomy</a:t>
            </a:r>
            <a:r>
              <a:rPr lang="en-US" sz="2800" dirty="0" smtClean="0">
                <a:solidFill>
                  <a:schemeClr val="bg1"/>
                </a:solidFill>
                <a:latin typeface="+mn-lt"/>
              </a:rPr>
              <a:t> (500mg in 500ml </a:t>
            </a:r>
            <a:r>
              <a:rPr lang="en-US" sz="2800" dirty="0" err="1" smtClean="0">
                <a:solidFill>
                  <a:schemeClr val="bg1"/>
                </a:solidFill>
                <a:latin typeface="+mn-lt"/>
              </a:rPr>
              <a:t>tid</a:t>
            </a:r>
            <a:r>
              <a:rPr lang="en-US" sz="2800" dirty="0" smtClean="0">
                <a:solidFill>
                  <a:schemeClr val="bg1"/>
                </a:solidFill>
                <a:latin typeface="+mn-lt"/>
              </a:rPr>
              <a:t>) for 10 days</a:t>
            </a:r>
            <a:endParaRPr lang="en-US" sz="2800" dirty="0">
              <a:solidFill>
                <a:schemeClr val="bg1"/>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3-12 at 7.50.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928" y="1610566"/>
            <a:ext cx="6865659" cy="2923334"/>
          </a:xfrm>
          <a:prstGeom prst="rect">
            <a:avLst/>
          </a:prstGeom>
        </p:spPr>
      </p:pic>
    </p:spTree>
    <p:extLst>
      <p:ext uri="{BB962C8B-B14F-4D97-AF65-F5344CB8AC3E}">
        <p14:creationId xmlns:p14="http://schemas.microsoft.com/office/powerpoint/2010/main" val="56492766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43091"/>
            <a:ext cx="9144000" cy="2062103"/>
          </a:xfrm>
          <a:prstGeom prst="rect">
            <a:avLst/>
          </a:prstGeom>
          <a:noFill/>
        </p:spPr>
        <p:txBody>
          <a:bodyPr wrap="square" rtlCol="0">
            <a:spAutoFit/>
          </a:bodyPr>
          <a:lstStyle/>
          <a:p>
            <a:pPr algn="ctr"/>
            <a:r>
              <a:rPr lang="en-US" sz="3200" dirty="0" smtClean="0">
                <a:solidFill>
                  <a:srgbClr val="FFFF00"/>
                </a:solidFill>
                <a:latin typeface="+mn-lt"/>
              </a:rPr>
              <a:t>Loop </a:t>
            </a:r>
            <a:r>
              <a:rPr lang="en-US" sz="3200" dirty="0" err="1" smtClean="0">
                <a:solidFill>
                  <a:srgbClr val="FFFF00"/>
                </a:solidFill>
                <a:latin typeface="+mn-lt"/>
              </a:rPr>
              <a:t>ileostomy</a:t>
            </a:r>
            <a:r>
              <a:rPr lang="en-US" sz="3200" dirty="0" smtClean="0">
                <a:solidFill>
                  <a:srgbClr val="FFFF00"/>
                </a:solidFill>
                <a:latin typeface="+mn-lt"/>
              </a:rPr>
              <a:t>/colonic </a:t>
            </a:r>
            <a:r>
              <a:rPr lang="en-US" sz="3200" dirty="0" err="1" smtClean="0">
                <a:solidFill>
                  <a:srgbClr val="FFFF00"/>
                </a:solidFill>
                <a:latin typeface="+mn-lt"/>
              </a:rPr>
              <a:t>lavage</a:t>
            </a:r>
            <a:r>
              <a:rPr lang="en-US" sz="3200" dirty="0" smtClean="0">
                <a:solidFill>
                  <a:srgbClr val="FFFF00"/>
                </a:solidFill>
                <a:latin typeface="+mn-lt"/>
              </a:rPr>
              <a:t> </a:t>
            </a:r>
            <a:r>
              <a:rPr lang="en-US" sz="3200" dirty="0" err="1" smtClean="0">
                <a:solidFill>
                  <a:srgbClr val="FFFF00"/>
                </a:solidFill>
                <a:latin typeface="+mn-lt"/>
              </a:rPr>
              <a:t>v</a:t>
            </a:r>
            <a:r>
              <a:rPr lang="en-US" sz="3200" dirty="0" smtClean="0">
                <a:solidFill>
                  <a:srgbClr val="FFFF00"/>
                </a:solidFill>
                <a:latin typeface="+mn-lt"/>
              </a:rPr>
              <a:t>. total abdominal </a:t>
            </a:r>
            <a:r>
              <a:rPr lang="en-US" sz="3200" dirty="0" err="1" smtClean="0">
                <a:solidFill>
                  <a:srgbClr val="FFFF00"/>
                </a:solidFill>
                <a:latin typeface="+mn-lt"/>
              </a:rPr>
              <a:t>colectomy</a:t>
            </a:r>
            <a:r>
              <a:rPr lang="en-US" sz="3200" dirty="0" smtClean="0">
                <a:solidFill>
                  <a:srgbClr val="FFFF00"/>
                </a:solidFill>
                <a:latin typeface="+mn-lt"/>
              </a:rPr>
              <a:t> (historical controls) for severe, complicated </a:t>
            </a:r>
            <a:r>
              <a:rPr lang="en-US" sz="3200" i="1" dirty="0" smtClean="0">
                <a:solidFill>
                  <a:srgbClr val="FFFF00"/>
                </a:solidFill>
                <a:latin typeface="+mn-lt"/>
              </a:rPr>
              <a:t>C. Diff</a:t>
            </a:r>
            <a:r>
              <a:rPr lang="en-US" sz="3200" dirty="0" smtClean="0">
                <a:solidFill>
                  <a:srgbClr val="FFFF00"/>
                </a:solidFill>
                <a:latin typeface="+mn-lt"/>
              </a:rPr>
              <a:t>. </a:t>
            </a:r>
          </a:p>
          <a:p>
            <a:pPr algn="ctr"/>
            <a:endParaRPr lang="en-US" sz="3200" dirty="0" smtClean="0">
              <a:solidFill>
                <a:srgbClr val="FFFFFF"/>
              </a:solidFill>
              <a:latin typeface="+mn-lt"/>
            </a:endParaRPr>
          </a:p>
        </p:txBody>
      </p:sp>
      <p:grpSp>
        <p:nvGrpSpPr>
          <p:cNvPr id="3" name="Group 3"/>
          <p:cNvGrpSpPr/>
          <p:nvPr/>
        </p:nvGrpSpPr>
        <p:grpSpPr>
          <a:xfrm>
            <a:off x="4980" y="2928592"/>
            <a:ext cx="9069518" cy="1141969"/>
            <a:chOff x="447380" y="2362176"/>
            <a:chExt cx="8225594" cy="681693"/>
          </a:xfrm>
        </p:grpSpPr>
        <p:sp>
          <p:nvSpPr>
            <p:cNvPr id="5" name="Rectangle 4"/>
            <p:cNvSpPr/>
            <p:nvPr/>
          </p:nvSpPr>
          <p:spPr>
            <a:xfrm>
              <a:off x="447380" y="2362176"/>
              <a:ext cx="8225594" cy="664732"/>
            </a:xfrm>
            <a:prstGeom prst="rect">
              <a:avLst/>
            </a:prstGeom>
            <a:solidFill>
              <a:schemeClr val="bg1">
                <a:lumMod val="85000"/>
              </a:schemeClr>
            </a:solidFill>
            <a:ln w="31750" cap="flat" cmpd="sng" algn="ctr">
              <a:solidFill>
                <a:srgbClr val="000000"/>
              </a:solidFill>
              <a:prstDash val="solid"/>
              <a:round/>
              <a:headEnd type="none" w="med" len="med"/>
              <a:tailEnd type="none" w="med" len="med"/>
            </a:ln>
            <a:effectLst>
              <a:outerShdw blurRad="40000" dist="61087" dir="5400000" rotWithShape="0">
                <a:schemeClr val="tx1">
                  <a:alpha val="35000"/>
                </a:schemeClr>
              </a:outerShdw>
            </a:effectLst>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r>
                <a:rPr lang="en-US" sz="3600" dirty="0" smtClean="0">
                  <a:solidFill>
                    <a:schemeClr val="tx1"/>
                  </a:solidFill>
                </a:rPr>
                <a:t>APACHE-II (</a:t>
              </a:r>
              <a:r>
                <a:rPr lang="en-US" sz="2400" dirty="0" err="1" smtClean="0">
                  <a:solidFill>
                    <a:schemeClr val="tx1"/>
                  </a:solidFill>
                </a:rPr>
                <a:t>mean±S.D</a:t>
              </a:r>
              <a:r>
                <a:rPr lang="en-US" sz="2400" dirty="0" smtClean="0">
                  <a:solidFill>
                    <a:schemeClr val="tx1"/>
                  </a:solidFill>
                </a:rPr>
                <a:t>.</a:t>
              </a:r>
              <a:r>
                <a:rPr lang="en-US" sz="3600" dirty="0" smtClean="0">
                  <a:solidFill>
                    <a:schemeClr val="tx1"/>
                  </a:solidFill>
                </a:rPr>
                <a:t>)       </a:t>
              </a:r>
              <a:r>
                <a:rPr lang="en-US" sz="3600" dirty="0" smtClean="0">
                  <a:solidFill>
                    <a:schemeClr val="tx1"/>
                  </a:solidFill>
                </a:rPr>
                <a:t> </a:t>
              </a:r>
              <a:r>
                <a:rPr lang="en-US" sz="3600" dirty="0" smtClean="0">
                  <a:solidFill>
                    <a:schemeClr val="tx1"/>
                  </a:solidFill>
                </a:rPr>
                <a:t>29</a:t>
              </a:r>
              <a:r>
                <a:rPr lang="en-US" sz="3600" dirty="0" smtClean="0">
                  <a:solidFill>
                    <a:schemeClr val="tx1"/>
                  </a:solidFill>
                </a:rPr>
                <a:t>.7±10.8     </a:t>
              </a:r>
              <a:r>
                <a:rPr lang="en-US" sz="3600" dirty="0" smtClean="0">
                  <a:solidFill>
                    <a:schemeClr val="tx1"/>
                  </a:solidFill>
                </a:rPr>
                <a:t>29.9±</a:t>
              </a:r>
              <a:r>
                <a:rPr lang="en-US" sz="3600" dirty="0">
                  <a:solidFill>
                    <a:schemeClr val="tx1"/>
                  </a:solidFill>
                </a:rPr>
                <a:t>8</a:t>
              </a:r>
              <a:r>
                <a:rPr lang="en-US" sz="3600" dirty="0" smtClean="0">
                  <a:solidFill>
                    <a:schemeClr val="tx1"/>
                  </a:solidFill>
                </a:rPr>
                <a:t>.9</a:t>
              </a:r>
              <a:endParaRPr lang="en-US" sz="3600" dirty="0">
                <a:solidFill>
                  <a:schemeClr val="tx1"/>
                </a:solidFill>
              </a:endParaRPr>
            </a:p>
          </p:txBody>
        </p:sp>
        <p:cxnSp>
          <p:nvCxnSpPr>
            <p:cNvPr id="6" name="Straight Connector 5"/>
            <p:cNvCxnSpPr/>
            <p:nvPr/>
          </p:nvCxnSpPr>
          <p:spPr>
            <a:xfrm rot="16200000" flipH="1">
              <a:off x="3729325" y="2705569"/>
              <a:ext cx="664730" cy="118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16200000" flipH="1">
              <a:off x="6085168" y="2705568"/>
              <a:ext cx="664730" cy="118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 name="Group 8"/>
          <p:cNvGrpSpPr/>
          <p:nvPr/>
        </p:nvGrpSpPr>
        <p:grpSpPr>
          <a:xfrm>
            <a:off x="-6360" y="4300165"/>
            <a:ext cx="9132655" cy="1166883"/>
            <a:chOff x="379828" y="2374037"/>
            <a:chExt cx="8225594" cy="676602"/>
          </a:xfrm>
        </p:grpSpPr>
        <p:sp>
          <p:nvSpPr>
            <p:cNvPr id="9" name="Rectangle 8"/>
            <p:cNvSpPr/>
            <p:nvPr/>
          </p:nvSpPr>
          <p:spPr>
            <a:xfrm>
              <a:off x="379828" y="2374037"/>
              <a:ext cx="8225594" cy="664730"/>
            </a:xfrm>
            <a:prstGeom prst="rect">
              <a:avLst/>
            </a:prstGeom>
            <a:solidFill>
              <a:schemeClr val="bg1">
                <a:lumMod val="85000"/>
              </a:schemeClr>
            </a:solidFill>
            <a:ln w="31750" cap="flat" cmpd="sng" algn="ctr">
              <a:solidFill>
                <a:srgbClr val="000000"/>
              </a:solidFill>
              <a:prstDash val="solid"/>
              <a:round/>
              <a:headEnd type="none" w="med" len="med"/>
              <a:tailEnd type="none" w="med" len="med"/>
            </a:ln>
            <a:effectLst>
              <a:outerShdw blurRad="40000" dist="61087" dir="5400000" rotWithShape="0">
                <a:schemeClr val="tx1">
                  <a:alpha val="35000"/>
                </a:schemeClr>
              </a:outerShdw>
            </a:effectLst>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Post-Operative Death   </a:t>
              </a:r>
              <a:r>
                <a:rPr lang="en-US" sz="2800" dirty="0" smtClean="0">
                  <a:solidFill>
                    <a:schemeClr val="tx1"/>
                  </a:solidFill>
                </a:rPr>
                <a:t>22</a:t>
              </a:r>
              <a:r>
                <a:rPr lang="en-US" sz="2800" dirty="0" smtClean="0">
                  <a:solidFill>
                    <a:schemeClr val="tx1"/>
                  </a:solidFill>
                </a:rPr>
                <a:t>/</a:t>
              </a:r>
              <a:r>
                <a:rPr lang="en-US" sz="2800" dirty="0" smtClean="0">
                  <a:solidFill>
                    <a:schemeClr val="tx1"/>
                  </a:solidFill>
                </a:rPr>
                <a:t>100</a:t>
              </a:r>
              <a:r>
                <a:rPr lang="en-US" sz="2800" dirty="0" smtClean="0">
                  <a:solidFill>
                    <a:schemeClr val="tx1"/>
                  </a:solidFill>
                </a:rPr>
                <a:t>* </a:t>
              </a:r>
              <a:r>
                <a:rPr lang="en-US" sz="2800" dirty="0" smtClean="0">
                  <a:solidFill>
                    <a:schemeClr val="tx1"/>
                  </a:solidFill>
                </a:rPr>
                <a:t>(</a:t>
              </a:r>
              <a:r>
                <a:rPr lang="en-US" sz="2800" dirty="0" smtClean="0">
                  <a:solidFill>
                    <a:schemeClr val="tx1"/>
                  </a:solidFill>
                </a:rPr>
                <a:t>22%</a:t>
              </a:r>
              <a:r>
                <a:rPr lang="en-US" sz="2800" dirty="0" smtClean="0">
                  <a:solidFill>
                    <a:schemeClr val="tx1"/>
                  </a:solidFill>
                </a:rPr>
                <a:t>)      </a:t>
              </a:r>
              <a:r>
                <a:rPr lang="en-US" sz="2800" dirty="0" smtClean="0">
                  <a:solidFill>
                    <a:schemeClr val="tx1"/>
                  </a:solidFill>
                </a:rPr>
                <a:t>49</a:t>
              </a:r>
              <a:r>
                <a:rPr lang="en-US" sz="2800" dirty="0" smtClean="0">
                  <a:solidFill>
                    <a:schemeClr val="tx1"/>
                  </a:solidFill>
                </a:rPr>
                <a:t>/</a:t>
              </a:r>
              <a:r>
                <a:rPr lang="en-US" sz="2800" dirty="0" smtClean="0">
                  <a:solidFill>
                    <a:schemeClr val="tx1"/>
                  </a:solidFill>
                </a:rPr>
                <a:t>100</a:t>
              </a:r>
              <a:r>
                <a:rPr lang="en-US" sz="2800" dirty="0" smtClean="0">
                  <a:solidFill>
                    <a:schemeClr val="tx1"/>
                  </a:solidFill>
                </a:rPr>
                <a:t> </a:t>
              </a:r>
              <a:r>
                <a:rPr lang="en-US" sz="2800" dirty="0" smtClean="0">
                  <a:solidFill>
                    <a:schemeClr val="tx1"/>
                  </a:solidFill>
                </a:rPr>
                <a:t>(49%)</a:t>
              </a:r>
              <a:endParaRPr lang="en-US" sz="2800" dirty="0">
                <a:solidFill>
                  <a:schemeClr val="tx1"/>
                </a:solidFill>
              </a:endParaRPr>
            </a:p>
          </p:txBody>
        </p:sp>
        <p:cxnSp>
          <p:nvCxnSpPr>
            <p:cNvPr id="10" name="Straight Connector 9"/>
            <p:cNvCxnSpPr/>
            <p:nvPr/>
          </p:nvCxnSpPr>
          <p:spPr>
            <a:xfrm rot="16200000" flipH="1">
              <a:off x="3662868" y="2712338"/>
              <a:ext cx="664730" cy="118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6200000" flipH="1">
              <a:off x="5988170" y="2712339"/>
              <a:ext cx="664730" cy="118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 name="TextBox 15"/>
          <p:cNvSpPr txBox="1"/>
          <p:nvPr/>
        </p:nvSpPr>
        <p:spPr>
          <a:xfrm>
            <a:off x="4082257" y="2438152"/>
            <a:ext cx="2308770" cy="400110"/>
          </a:xfrm>
          <a:prstGeom prst="rect">
            <a:avLst/>
          </a:prstGeom>
          <a:noFill/>
        </p:spPr>
        <p:txBody>
          <a:bodyPr wrap="none" rtlCol="0">
            <a:spAutoFit/>
          </a:bodyPr>
          <a:lstStyle/>
          <a:p>
            <a:r>
              <a:rPr lang="en-US" sz="2000" u="sng" dirty="0" smtClean="0">
                <a:solidFill>
                  <a:srgbClr val="FFFFFF"/>
                </a:solidFill>
              </a:rPr>
              <a:t>Ileostomy/washout</a:t>
            </a:r>
            <a:endParaRPr lang="en-US" sz="2000" u="sng" dirty="0">
              <a:solidFill>
                <a:srgbClr val="FFFFFF"/>
              </a:solidFill>
            </a:endParaRPr>
          </a:p>
        </p:txBody>
      </p:sp>
      <p:sp>
        <p:nvSpPr>
          <p:cNvPr id="17" name="TextBox 16"/>
          <p:cNvSpPr txBox="1"/>
          <p:nvPr/>
        </p:nvSpPr>
        <p:spPr>
          <a:xfrm>
            <a:off x="6947576" y="2438152"/>
            <a:ext cx="1339204" cy="400110"/>
          </a:xfrm>
          <a:prstGeom prst="rect">
            <a:avLst/>
          </a:prstGeom>
          <a:noFill/>
        </p:spPr>
        <p:txBody>
          <a:bodyPr wrap="none" rtlCol="0">
            <a:spAutoFit/>
          </a:bodyPr>
          <a:lstStyle/>
          <a:p>
            <a:r>
              <a:rPr lang="en-US" sz="2000" u="sng" dirty="0" smtClean="0">
                <a:solidFill>
                  <a:srgbClr val="FFFFFF"/>
                </a:solidFill>
              </a:rPr>
              <a:t>colectomy</a:t>
            </a:r>
            <a:endParaRPr lang="en-US" sz="2000" u="sng" dirty="0">
              <a:solidFill>
                <a:srgbClr val="FFFFFF"/>
              </a:solidFill>
            </a:endParaRPr>
          </a:p>
        </p:txBody>
      </p:sp>
      <p:sp>
        <p:nvSpPr>
          <p:cNvPr id="8" name="TextBox 7"/>
          <p:cNvSpPr txBox="1"/>
          <p:nvPr/>
        </p:nvSpPr>
        <p:spPr>
          <a:xfrm>
            <a:off x="385994" y="5916868"/>
            <a:ext cx="5648000" cy="646331"/>
          </a:xfrm>
          <a:prstGeom prst="rect">
            <a:avLst/>
          </a:prstGeom>
          <a:noFill/>
        </p:spPr>
        <p:txBody>
          <a:bodyPr wrap="none" rtlCol="0">
            <a:spAutoFit/>
          </a:bodyPr>
          <a:lstStyle/>
          <a:p>
            <a:r>
              <a:rPr lang="en-US" dirty="0" smtClean="0">
                <a:solidFill>
                  <a:schemeClr val="bg1"/>
                </a:solidFill>
              </a:rPr>
              <a:t>-3 patients not offered this therapy and offered colectomy</a:t>
            </a:r>
          </a:p>
          <a:p>
            <a:r>
              <a:rPr lang="en-US" dirty="0" smtClean="0">
                <a:solidFill>
                  <a:schemeClr val="bg1"/>
                </a:solidFill>
              </a:rPr>
              <a:t>-7/100 had subsequent colectomy. </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a:hlinkClick r:id="" action="ppaction://ole?verb=0"/>
          </p:cNvPr>
          <p:cNvPicPr>
            <a:picLocks noChangeAspect="1" noChangeArrowheads="1"/>
          </p:cNvPicPr>
          <p:nvPr/>
        </p:nvPicPr>
        <p:blipFill>
          <a:blip r:embed="rId3"/>
          <a:srcRect/>
          <a:stretch>
            <a:fillRect/>
          </a:stretch>
        </p:blipFill>
        <p:spPr bwMode="auto">
          <a:xfrm>
            <a:off x="354013" y="180975"/>
            <a:ext cx="755650" cy="779463"/>
          </a:xfrm>
          <a:prstGeom prst="rect">
            <a:avLst/>
          </a:prstGeom>
          <a:noFill/>
          <a:ln w="12700">
            <a:noFill/>
            <a:miter lim="800000"/>
            <a:headEnd/>
            <a:tailEnd/>
          </a:ln>
          <a:effectLst/>
        </p:spPr>
      </p:pic>
      <p:sp>
        <p:nvSpPr>
          <p:cNvPr id="64515" name="Line 3"/>
          <p:cNvSpPr>
            <a:spLocks noChangeShapeType="1"/>
          </p:cNvSpPr>
          <p:nvPr/>
        </p:nvSpPr>
        <p:spPr bwMode="auto">
          <a:xfrm flipV="1">
            <a:off x="1109663" y="904875"/>
            <a:ext cx="3189287" cy="0"/>
          </a:xfrm>
          <a:prstGeom prst="line">
            <a:avLst/>
          </a:prstGeom>
          <a:noFill/>
          <a:ln w="76200">
            <a:solidFill>
              <a:srgbClr val="FFAF0E"/>
            </a:solidFill>
            <a:round/>
            <a:headEnd/>
            <a:tailEnd/>
          </a:ln>
        </p:spPr>
        <p:txBody>
          <a:bodyPr wrap="none" anchor="ctr">
            <a:prstTxWarp prst="textNoShape">
              <a:avLst/>
            </a:prstTxWarp>
          </a:bodyPr>
          <a:lstStyle/>
          <a:p>
            <a:endParaRPr lang="en-US"/>
          </a:p>
        </p:txBody>
      </p:sp>
      <p:sp>
        <p:nvSpPr>
          <p:cNvPr id="64516" name="Text Box 4"/>
          <p:cNvSpPr txBox="1">
            <a:spLocks noChangeArrowheads="1"/>
          </p:cNvSpPr>
          <p:nvPr/>
        </p:nvSpPr>
        <p:spPr bwMode="auto">
          <a:xfrm>
            <a:off x="1131888" y="303213"/>
            <a:ext cx="3167062" cy="579437"/>
          </a:xfrm>
          <a:prstGeom prst="rect">
            <a:avLst/>
          </a:prstGeom>
          <a:noFill/>
          <a:ln w="9525">
            <a:noFill/>
            <a:miter lim="800000"/>
            <a:headEnd/>
            <a:tailEnd/>
          </a:ln>
        </p:spPr>
        <p:txBody>
          <a:bodyPr wrap="none">
            <a:prstTxWarp prst="textNoShape">
              <a:avLst/>
            </a:prstTxWarp>
            <a:spAutoFit/>
          </a:bodyPr>
          <a:lstStyle/>
          <a:p>
            <a:r>
              <a:rPr lang="en-US" sz="3200">
                <a:solidFill>
                  <a:schemeClr val="bg1"/>
                </a:solidFill>
              </a:rPr>
              <a:t>Pathophysiology</a:t>
            </a:r>
          </a:p>
        </p:txBody>
      </p:sp>
      <p:sp>
        <p:nvSpPr>
          <p:cNvPr id="64517" name="Text Box 5"/>
          <p:cNvSpPr txBox="1">
            <a:spLocks noChangeArrowheads="1"/>
          </p:cNvSpPr>
          <p:nvPr/>
        </p:nvSpPr>
        <p:spPr bwMode="auto">
          <a:xfrm>
            <a:off x="812800" y="1571625"/>
            <a:ext cx="7675563" cy="519113"/>
          </a:xfrm>
          <a:prstGeom prst="rect">
            <a:avLst/>
          </a:prstGeom>
          <a:noFill/>
          <a:ln w="9525">
            <a:noFill/>
            <a:miter lim="800000"/>
            <a:headEnd/>
            <a:tailEnd/>
          </a:ln>
        </p:spPr>
        <p:txBody>
          <a:bodyPr>
            <a:prstTxWarp prst="textNoShape">
              <a:avLst/>
            </a:prstTxWarp>
            <a:spAutoFit/>
          </a:bodyPr>
          <a:lstStyle/>
          <a:p>
            <a:r>
              <a:rPr lang="en-US" sz="2800">
                <a:solidFill>
                  <a:srgbClr val="FFAF0E"/>
                </a:solidFill>
              </a:rPr>
              <a:t>BI/NAP1/027</a:t>
            </a:r>
            <a:r>
              <a:rPr lang="en-US" sz="2800">
                <a:solidFill>
                  <a:schemeClr val="bg1"/>
                </a:solidFill>
              </a:rPr>
              <a:t>:  hypervirulent strain</a:t>
            </a:r>
          </a:p>
        </p:txBody>
      </p:sp>
      <p:pic>
        <p:nvPicPr>
          <p:cNvPr id="64519" name="Picture 7" descr="Picture 9"/>
          <p:cNvPicPr>
            <a:picLocks noChangeAspect="1" noChangeArrowheads="1"/>
          </p:cNvPicPr>
          <p:nvPr/>
        </p:nvPicPr>
        <p:blipFill>
          <a:blip r:embed="rId4"/>
          <a:srcRect/>
          <a:stretch>
            <a:fillRect/>
          </a:stretch>
        </p:blipFill>
        <p:spPr bwMode="auto">
          <a:xfrm>
            <a:off x="757238" y="2309813"/>
            <a:ext cx="7880350" cy="3368675"/>
          </a:xfrm>
          <a:prstGeom prst="rect">
            <a:avLst/>
          </a:prstGeom>
          <a:noFill/>
        </p:spPr>
      </p:pic>
      <p:sp>
        <p:nvSpPr>
          <p:cNvPr id="64520" name="Text Box 8"/>
          <p:cNvSpPr txBox="1">
            <a:spLocks noChangeArrowheads="1"/>
          </p:cNvSpPr>
          <p:nvPr/>
        </p:nvSpPr>
        <p:spPr bwMode="auto">
          <a:xfrm>
            <a:off x="1039813" y="5984875"/>
            <a:ext cx="5130800" cy="457200"/>
          </a:xfrm>
          <a:prstGeom prst="rect">
            <a:avLst/>
          </a:prstGeom>
          <a:noFill/>
          <a:ln w="9525">
            <a:noFill/>
            <a:miter lim="800000"/>
            <a:headEnd/>
            <a:tailEnd/>
          </a:ln>
        </p:spPr>
        <p:txBody>
          <a:bodyPr wrap="none">
            <a:prstTxWarp prst="textNoShape">
              <a:avLst/>
            </a:prstTxWarp>
            <a:spAutoFit/>
          </a:bodyPr>
          <a:lstStyle/>
          <a:p>
            <a:r>
              <a:rPr lang="en-US">
                <a:solidFill>
                  <a:srgbClr val="FFAF0E"/>
                </a:solidFill>
              </a:rPr>
              <a:t>-More than 60% of isolates at UPMC</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43091"/>
            <a:ext cx="9144000" cy="2062103"/>
          </a:xfrm>
          <a:prstGeom prst="rect">
            <a:avLst/>
          </a:prstGeom>
          <a:noFill/>
        </p:spPr>
        <p:txBody>
          <a:bodyPr wrap="square" rtlCol="0">
            <a:spAutoFit/>
          </a:bodyPr>
          <a:lstStyle/>
          <a:p>
            <a:pPr algn="ctr"/>
            <a:r>
              <a:rPr lang="en-US" sz="3200" dirty="0" smtClean="0">
                <a:solidFill>
                  <a:srgbClr val="FFFF00"/>
                </a:solidFill>
                <a:latin typeface="+mn-lt"/>
              </a:rPr>
              <a:t>Loop </a:t>
            </a:r>
            <a:r>
              <a:rPr lang="en-US" sz="3200" dirty="0" err="1" smtClean="0">
                <a:solidFill>
                  <a:srgbClr val="FFFF00"/>
                </a:solidFill>
                <a:latin typeface="+mn-lt"/>
              </a:rPr>
              <a:t>ileostomy</a:t>
            </a:r>
            <a:r>
              <a:rPr lang="en-US" sz="3200" dirty="0" smtClean="0">
                <a:solidFill>
                  <a:srgbClr val="FFFF00"/>
                </a:solidFill>
                <a:latin typeface="+mn-lt"/>
              </a:rPr>
              <a:t>/colonic </a:t>
            </a:r>
            <a:r>
              <a:rPr lang="en-US" sz="3200" dirty="0" err="1" smtClean="0">
                <a:solidFill>
                  <a:srgbClr val="FFFF00"/>
                </a:solidFill>
                <a:latin typeface="+mn-lt"/>
              </a:rPr>
              <a:t>lavage</a:t>
            </a:r>
            <a:r>
              <a:rPr lang="en-US" sz="3200" dirty="0" smtClean="0">
                <a:solidFill>
                  <a:srgbClr val="FFFF00"/>
                </a:solidFill>
                <a:latin typeface="+mn-lt"/>
              </a:rPr>
              <a:t> </a:t>
            </a:r>
            <a:r>
              <a:rPr lang="en-US" sz="3200" dirty="0" err="1" smtClean="0">
                <a:solidFill>
                  <a:srgbClr val="FFFF00"/>
                </a:solidFill>
                <a:latin typeface="+mn-lt"/>
              </a:rPr>
              <a:t>v</a:t>
            </a:r>
            <a:r>
              <a:rPr lang="en-US" sz="3200" dirty="0" smtClean="0">
                <a:solidFill>
                  <a:srgbClr val="FFFF00"/>
                </a:solidFill>
                <a:latin typeface="+mn-lt"/>
              </a:rPr>
              <a:t>. total abdominal </a:t>
            </a:r>
            <a:r>
              <a:rPr lang="en-US" sz="3200" dirty="0" err="1" smtClean="0">
                <a:solidFill>
                  <a:srgbClr val="FFFF00"/>
                </a:solidFill>
                <a:latin typeface="+mn-lt"/>
              </a:rPr>
              <a:t>colectomy</a:t>
            </a:r>
            <a:r>
              <a:rPr lang="en-US" sz="3200" dirty="0" smtClean="0">
                <a:solidFill>
                  <a:srgbClr val="FFFF00"/>
                </a:solidFill>
                <a:latin typeface="+mn-lt"/>
              </a:rPr>
              <a:t> (historical controls) for severe, complicated </a:t>
            </a:r>
            <a:r>
              <a:rPr lang="en-US" sz="3200" i="1" dirty="0" smtClean="0">
                <a:solidFill>
                  <a:srgbClr val="FFFF00"/>
                </a:solidFill>
                <a:latin typeface="+mn-lt"/>
              </a:rPr>
              <a:t>C. Diff</a:t>
            </a:r>
            <a:r>
              <a:rPr lang="en-US" sz="3200" dirty="0" smtClean="0">
                <a:solidFill>
                  <a:srgbClr val="FFFF00"/>
                </a:solidFill>
                <a:latin typeface="+mn-lt"/>
              </a:rPr>
              <a:t>. </a:t>
            </a:r>
          </a:p>
          <a:p>
            <a:pPr algn="ctr"/>
            <a:endParaRPr lang="en-US" sz="3200" dirty="0" smtClean="0">
              <a:solidFill>
                <a:srgbClr val="FFFFFF"/>
              </a:solidFill>
              <a:latin typeface="+mn-lt"/>
            </a:endParaRPr>
          </a:p>
        </p:txBody>
      </p:sp>
      <p:grpSp>
        <p:nvGrpSpPr>
          <p:cNvPr id="3" name="Group 3"/>
          <p:cNvGrpSpPr/>
          <p:nvPr/>
        </p:nvGrpSpPr>
        <p:grpSpPr>
          <a:xfrm>
            <a:off x="4980" y="4367897"/>
            <a:ext cx="9069518" cy="1141969"/>
            <a:chOff x="447380" y="2362176"/>
            <a:chExt cx="8225594" cy="681693"/>
          </a:xfrm>
        </p:grpSpPr>
        <p:sp>
          <p:nvSpPr>
            <p:cNvPr id="5" name="Rectangle 4"/>
            <p:cNvSpPr/>
            <p:nvPr/>
          </p:nvSpPr>
          <p:spPr>
            <a:xfrm>
              <a:off x="447380" y="2362176"/>
              <a:ext cx="8225594" cy="664732"/>
            </a:xfrm>
            <a:prstGeom prst="rect">
              <a:avLst/>
            </a:prstGeom>
            <a:solidFill>
              <a:schemeClr val="bg1">
                <a:lumMod val="85000"/>
              </a:schemeClr>
            </a:solidFill>
            <a:ln w="31750" cap="flat" cmpd="sng" algn="ctr">
              <a:solidFill>
                <a:srgbClr val="000000"/>
              </a:solidFill>
              <a:prstDash val="solid"/>
              <a:round/>
              <a:headEnd type="none" w="med" len="med"/>
              <a:tailEnd type="none" w="med" len="med"/>
            </a:ln>
            <a:effectLst>
              <a:outerShdw blurRad="40000" dist="61087" dir="5400000" rotWithShape="0">
                <a:schemeClr val="tx1">
                  <a:alpha val="35000"/>
                </a:schemeClr>
              </a:outerShdw>
            </a:effectLst>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solidFill>
                    <a:schemeClr val="tx1"/>
                  </a:solidFill>
                </a:rPr>
                <a:t>Restoration of GI continuity  </a:t>
              </a:r>
              <a:r>
                <a:rPr lang="en-US" sz="3600" dirty="0" smtClean="0">
                  <a:solidFill>
                    <a:schemeClr val="tx1"/>
                  </a:solidFill>
                </a:rPr>
                <a:t>49/58 </a:t>
              </a:r>
              <a:r>
                <a:rPr lang="en-US" sz="3600" dirty="0" smtClean="0">
                  <a:solidFill>
                    <a:schemeClr val="tx1"/>
                  </a:solidFill>
                </a:rPr>
                <a:t>(</a:t>
              </a:r>
              <a:r>
                <a:rPr lang="en-US" sz="3600" dirty="0" smtClean="0">
                  <a:solidFill>
                    <a:schemeClr val="tx1"/>
                  </a:solidFill>
                </a:rPr>
                <a:t>84%</a:t>
              </a:r>
              <a:r>
                <a:rPr lang="en-US" sz="3600" dirty="0" smtClean="0">
                  <a:solidFill>
                    <a:schemeClr val="tx1"/>
                  </a:solidFill>
                </a:rPr>
                <a:t>)  </a:t>
              </a:r>
              <a:r>
                <a:rPr lang="en-US" sz="3600" dirty="0" smtClean="0">
                  <a:solidFill>
                    <a:schemeClr val="tx1"/>
                  </a:solidFill>
                </a:rPr>
                <a:t>8/36 </a:t>
              </a:r>
              <a:r>
                <a:rPr lang="en-US" sz="3600" dirty="0" smtClean="0">
                  <a:solidFill>
                    <a:schemeClr val="tx1"/>
                  </a:solidFill>
                </a:rPr>
                <a:t>(</a:t>
              </a:r>
              <a:r>
                <a:rPr lang="en-US" sz="3600" dirty="0" smtClean="0">
                  <a:solidFill>
                    <a:schemeClr val="tx1"/>
                  </a:solidFill>
                </a:rPr>
                <a:t>22%</a:t>
              </a:r>
              <a:r>
                <a:rPr lang="en-US" sz="3600" dirty="0" smtClean="0">
                  <a:solidFill>
                    <a:schemeClr val="tx1"/>
                  </a:solidFill>
                </a:rPr>
                <a:t>)</a:t>
              </a:r>
              <a:endParaRPr lang="en-US" sz="3600" dirty="0">
                <a:solidFill>
                  <a:schemeClr val="tx1"/>
                </a:solidFill>
              </a:endParaRPr>
            </a:p>
          </p:txBody>
        </p:sp>
        <p:cxnSp>
          <p:nvCxnSpPr>
            <p:cNvPr id="6" name="Straight Connector 5"/>
            <p:cNvCxnSpPr/>
            <p:nvPr/>
          </p:nvCxnSpPr>
          <p:spPr>
            <a:xfrm rot="16200000" flipH="1">
              <a:off x="3855580" y="2705569"/>
              <a:ext cx="664730" cy="118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16200000" flipH="1">
              <a:off x="6085168" y="2705568"/>
              <a:ext cx="664730" cy="118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 name="TextBox 15"/>
          <p:cNvSpPr txBox="1"/>
          <p:nvPr/>
        </p:nvSpPr>
        <p:spPr>
          <a:xfrm>
            <a:off x="4082257" y="2438152"/>
            <a:ext cx="2308770" cy="400110"/>
          </a:xfrm>
          <a:prstGeom prst="rect">
            <a:avLst/>
          </a:prstGeom>
          <a:noFill/>
        </p:spPr>
        <p:txBody>
          <a:bodyPr wrap="none" rtlCol="0">
            <a:spAutoFit/>
          </a:bodyPr>
          <a:lstStyle/>
          <a:p>
            <a:r>
              <a:rPr lang="en-US" sz="2000" u="sng" dirty="0" smtClean="0">
                <a:solidFill>
                  <a:srgbClr val="FFFFFF"/>
                </a:solidFill>
              </a:rPr>
              <a:t>Ileostomy/washout</a:t>
            </a:r>
            <a:endParaRPr lang="en-US" sz="2000" u="sng" dirty="0">
              <a:solidFill>
                <a:srgbClr val="FFFFFF"/>
              </a:solidFill>
            </a:endParaRPr>
          </a:p>
        </p:txBody>
      </p:sp>
      <p:sp>
        <p:nvSpPr>
          <p:cNvPr id="17" name="TextBox 16"/>
          <p:cNvSpPr txBox="1"/>
          <p:nvPr/>
        </p:nvSpPr>
        <p:spPr>
          <a:xfrm>
            <a:off x="6947576" y="2438152"/>
            <a:ext cx="1339204" cy="400110"/>
          </a:xfrm>
          <a:prstGeom prst="rect">
            <a:avLst/>
          </a:prstGeom>
          <a:noFill/>
        </p:spPr>
        <p:txBody>
          <a:bodyPr wrap="none" rtlCol="0">
            <a:spAutoFit/>
          </a:bodyPr>
          <a:lstStyle/>
          <a:p>
            <a:r>
              <a:rPr lang="en-US" sz="2000" u="sng" dirty="0" smtClean="0">
                <a:solidFill>
                  <a:srgbClr val="FFFFFF"/>
                </a:solidFill>
              </a:rPr>
              <a:t>colectomy</a:t>
            </a:r>
            <a:endParaRPr lang="en-US" sz="2000" u="sng" dirty="0">
              <a:solidFill>
                <a:srgbClr val="FFFFFF"/>
              </a:solidFill>
            </a:endParaRPr>
          </a:p>
        </p:txBody>
      </p:sp>
      <p:grpSp>
        <p:nvGrpSpPr>
          <p:cNvPr id="13" name="Group 3"/>
          <p:cNvGrpSpPr/>
          <p:nvPr/>
        </p:nvGrpSpPr>
        <p:grpSpPr>
          <a:xfrm>
            <a:off x="4980" y="3037447"/>
            <a:ext cx="9069518" cy="1141969"/>
            <a:chOff x="447380" y="2362176"/>
            <a:chExt cx="8225594" cy="681693"/>
          </a:xfrm>
        </p:grpSpPr>
        <p:sp>
          <p:nvSpPr>
            <p:cNvPr id="14" name="Rectangle 13"/>
            <p:cNvSpPr/>
            <p:nvPr/>
          </p:nvSpPr>
          <p:spPr>
            <a:xfrm>
              <a:off x="447380" y="2362176"/>
              <a:ext cx="8225594" cy="664732"/>
            </a:xfrm>
            <a:prstGeom prst="rect">
              <a:avLst/>
            </a:prstGeom>
            <a:solidFill>
              <a:schemeClr val="bg1">
                <a:lumMod val="85000"/>
              </a:schemeClr>
            </a:solidFill>
            <a:ln w="31750" cap="flat" cmpd="sng" algn="ctr">
              <a:solidFill>
                <a:srgbClr val="000000"/>
              </a:solidFill>
              <a:prstDash val="solid"/>
              <a:round/>
              <a:headEnd type="none" w="med" len="med"/>
              <a:tailEnd type="none" w="med" len="med"/>
            </a:ln>
            <a:effectLst>
              <a:outerShdw blurRad="40000" dist="61087" dir="5400000" rotWithShape="0">
                <a:schemeClr val="tx1">
                  <a:alpha val="35000"/>
                </a:schemeClr>
              </a:outerShdw>
            </a:effectLst>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r>
                <a:rPr lang="en-US" sz="3600" dirty="0" smtClean="0">
                  <a:solidFill>
                    <a:schemeClr val="tx1"/>
                  </a:solidFill>
                </a:rPr>
                <a:t>     Alive at 1 year         </a:t>
              </a:r>
              <a:r>
                <a:rPr lang="en-US" sz="3600" dirty="0" smtClean="0">
                  <a:solidFill>
                    <a:schemeClr val="tx1"/>
                  </a:solidFill>
                </a:rPr>
                <a:t>58/67 </a:t>
              </a:r>
              <a:r>
                <a:rPr lang="en-US" sz="3600" dirty="0" smtClean="0">
                  <a:solidFill>
                    <a:schemeClr val="tx1"/>
                  </a:solidFill>
                </a:rPr>
                <a:t>(</a:t>
              </a:r>
              <a:r>
                <a:rPr lang="en-US" sz="3600" dirty="0" smtClean="0">
                  <a:solidFill>
                    <a:schemeClr val="tx1"/>
                  </a:solidFill>
                </a:rPr>
                <a:t>87%</a:t>
              </a:r>
              <a:r>
                <a:rPr lang="en-US" sz="3600" dirty="0" smtClean="0">
                  <a:solidFill>
                    <a:schemeClr val="tx1"/>
                  </a:solidFill>
                </a:rPr>
                <a:t>)   </a:t>
              </a:r>
              <a:r>
                <a:rPr lang="en-US" sz="3600" dirty="0" smtClean="0">
                  <a:solidFill>
                    <a:schemeClr val="tx1"/>
                  </a:solidFill>
                </a:rPr>
                <a:t>36/51</a:t>
              </a:r>
              <a:r>
                <a:rPr lang="en-US" sz="3600" dirty="0" smtClean="0">
                  <a:solidFill>
                    <a:schemeClr val="tx1"/>
                  </a:solidFill>
                </a:rPr>
                <a:t>(</a:t>
              </a:r>
              <a:r>
                <a:rPr lang="en-US" sz="3600" dirty="0" smtClean="0">
                  <a:solidFill>
                    <a:schemeClr val="tx1"/>
                  </a:solidFill>
                </a:rPr>
                <a:t>71%</a:t>
              </a:r>
              <a:r>
                <a:rPr lang="en-US" sz="3600" dirty="0" smtClean="0">
                  <a:solidFill>
                    <a:schemeClr val="tx1"/>
                  </a:solidFill>
                </a:rPr>
                <a:t>)  </a:t>
              </a:r>
              <a:endParaRPr lang="en-US" sz="3600" dirty="0">
                <a:solidFill>
                  <a:schemeClr val="tx1"/>
                </a:solidFill>
              </a:endParaRPr>
            </a:p>
          </p:txBody>
        </p:sp>
        <p:cxnSp>
          <p:nvCxnSpPr>
            <p:cNvPr id="15" name="Straight Connector 14"/>
            <p:cNvCxnSpPr/>
            <p:nvPr/>
          </p:nvCxnSpPr>
          <p:spPr>
            <a:xfrm rot="16200000" flipH="1">
              <a:off x="3843711" y="2705569"/>
              <a:ext cx="664730" cy="118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H="1">
              <a:off x="6085168" y="2705568"/>
              <a:ext cx="664730" cy="118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7267261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PMC Health System Seal">
            <a:hlinkClick r:id="rId3"/>
          </p:cNvPr>
          <p:cNvPicPr>
            <a:picLocks noChangeAspect="1" noChangeArrowheads="1"/>
          </p:cNvPicPr>
          <p:nvPr/>
        </p:nvPicPr>
        <p:blipFill>
          <a:blip r:embed="rId4" cstate="print"/>
          <a:srcRect/>
          <a:stretch>
            <a:fillRect/>
          </a:stretch>
        </p:blipFill>
        <p:spPr bwMode="auto">
          <a:xfrm>
            <a:off x="228600" y="190500"/>
            <a:ext cx="876300" cy="876300"/>
          </a:xfrm>
          <a:prstGeom prst="rect">
            <a:avLst/>
          </a:prstGeom>
          <a:noFill/>
          <a:ln w="9525">
            <a:noFill/>
            <a:miter lim="800000"/>
            <a:headEnd/>
            <a:tailEnd/>
          </a:ln>
        </p:spPr>
      </p:pic>
      <p:sp>
        <p:nvSpPr>
          <p:cNvPr id="5" name="TextBox 4"/>
          <p:cNvSpPr txBox="1"/>
          <p:nvPr/>
        </p:nvSpPr>
        <p:spPr>
          <a:xfrm>
            <a:off x="228600" y="1127230"/>
            <a:ext cx="8763000" cy="5078314"/>
          </a:xfrm>
          <a:prstGeom prst="rect">
            <a:avLst/>
          </a:prstGeom>
          <a:noFill/>
        </p:spPr>
        <p:txBody>
          <a:bodyPr wrap="square" rtlCol="0">
            <a:spAutoFit/>
          </a:bodyPr>
          <a:lstStyle/>
          <a:p>
            <a:r>
              <a:rPr lang="en-US" sz="3600" dirty="0" smtClean="0">
                <a:solidFill>
                  <a:schemeClr val="bg1"/>
                </a:solidFill>
                <a:latin typeface="+mn-lt"/>
              </a:rPr>
              <a:t>-Loop </a:t>
            </a:r>
            <a:r>
              <a:rPr lang="en-US" sz="3600" dirty="0" err="1" smtClean="0">
                <a:solidFill>
                  <a:schemeClr val="bg1"/>
                </a:solidFill>
                <a:latin typeface="+mn-lt"/>
              </a:rPr>
              <a:t>ileostomy</a:t>
            </a:r>
            <a:r>
              <a:rPr lang="en-US" sz="3600" dirty="0" smtClean="0">
                <a:solidFill>
                  <a:schemeClr val="bg1"/>
                </a:solidFill>
                <a:latin typeface="+mn-lt"/>
              </a:rPr>
              <a:t> and colonic </a:t>
            </a:r>
            <a:r>
              <a:rPr lang="en-US" sz="3600" dirty="0" err="1" smtClean="0">
                <a:solidFill>
                  <a:schemeClr val="bg1"/>
                </a:solidFill>
                <a:latin typeface="+mn-lt"/>
              </a:rPr>
              <a:t>lavage</a:t>
            </a:r>
            <a:r>
              <a:rPr lang="en-US" sz="3600" dirty="0" smtClean="0">
                <a:solidFill>
                  <a:schemeClr val="bg1"/>
                </a:solidFill>
                <a:latin typeface="+mn-lt"/>
              </a:rPr>
              <a:t> is an alternative to total abdominal </a:t>
            </a:r>
            <a:r>
              <a:rPr lang="en-US" sz="3600" dirty="0" err="1" smtClean="0">
                <a:solidFill>
                  <a:schemeClr val="bg1"/>
                </a:solidFill>
                <a:latin typeface="+mn-lt"/>
              </a:rPr>
              <a:t>colectomy</a:t>
            </a:r>
            <a:r>
              <a:rPr lang="en-US" sz="3600" dirty="0" smtClean="0">
                <a:solidFill>
                  <a:schemeClr val="bg1"/>
                </a:solidFill>
                <a:latin typeface="+mn-lt"/>
              </a:rPr>
              <a:t> for the treatment of severe, complicated C. Diff</a:t>
            </a:r>
          </a:p>
          <a:p>
            <a:endParaRPr lang="en-US" sz="3600" dirty="0" smtClean="0">
              <a:solidFill>
                <a:schemeClr val="bg1"/>
              </a:solidFill>
              <a:latin typeface="+mn-lt"/>
            </a:endParaRPr>
          </a:p>
          <a:p>
            <a:r>
              <a:rPr lang="en-US" sz="3600" dirty="0" smtClean="0">
                <a:solidFill>
                  <a:schemeClr val="bg1"/>
                </a:solidFill>
                <a:latin typeface="+mn-lt"/>
              </a:rPr>
              <a:t>-Improved survival in our series</a:t>
            </a:r>
          </a:p>
          <a:p>
            <a:endParaRPr lang="en-US" sz="3600" dirty="0" smtClean="0">
              <a:solidFill>
                <a:schemeClr val="bg1"/>
              </a:solidFill>
              <a:latin typeface="+mn-lt"/>
            </a:endParaRPr>
          </a:p>
          <a:p>
            <a:r>
              <a:rPr lang="en-US" sz="3600" dirty="0" smtClean="0">
                <a:solidFill>
                  <a:schemeClr val="bg1"/>
                </a:solidFill>
                <a:latin typeface="+mn-lt"/>
              </a:rPr>
              <a:t>-Colon preserved and many patients have had restoration of GI continuity</a:t>
            </a:r>
          </a:p>
          <a:p>
            <a:endParaRPr lang="en-US" sz="3600" dirty="0" smtClean="0">
              <a:solidFill>
                <a:schemeClr val="bg1"/>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PMC Health System Seal">
            <a:hlinkClick r:id="rId3"/>
          </p:cNvPr>
          <p:cNvPicPr>
            <a:picLocks noChangeAspect="1" noChangeArrowheads="1"/>
          </p:cNvPicPr>
          <p:nvPr/>
        </p:nvPicPr>
        <p:blipFill>
          <a:blip r:embed="rId4" cstate="print"/>
          <a:srcRect/>
          <a:stretch>
            <a:fillRect/>
          </a:stretch>
        </p:blipFill>
        <p:spPr bwMode="auto">
          <a:xfrm>
            <a:off x="228600" y="190500"/>
            <a:ext cx="876300" cy="876300"/>
          </a:xfrm>
          <a:prstGeom prst="rect">
            <a:avLst/>
          </a:prstGeom>
          <a:noFill/>
          <a:ln w="9525">
            <a:noFill/>
            <a:miter lim="800000"/>
            <a:headEnd/>
            <a:tailEnd/>
          </a:ln>
        </p:spPr>
      </p:pic>
      <p:sp>
        <p:nvSpPr>
          <p:cNvPr id="5" name="TextBox 4"/>
          <p:cNvSpPr txBox="1"/>
          <p:nvPr/>
        </p:nvSpPr>
        <p:spPr>
          <a:xfrm>
            <a:off x="438727" y="1157355"/>
            <a:ext cx="8393546" cy="5632312"/>
          </a:xfrm>
          <a:prstGeom prst="rect">
            <a:avLst/>
          </a:prstGeom>
          <a:noFill/>
        </p:spPr>
        <p:txBody>
          <a:bodyPr wrap="square" rtlCol="0">
            <a:spAutoFit/>
          </a:bodyPr>
          <a:lstStyle/>
          <a:p>
            <a:r>
              <a:rPr lang="en-US" sz="3600" dirty="0" smtClean="0">
                <a:solidFill>
                  <a:schemeClr val="bg1"/>
                </a:solidFill>
                <a:latin typeface="+mn-lt"/>
              </a:rPr>
              <a:t>This approach may prove to be a better alternative to </a:t>
            </a:r>
            <a:r>
              <a:rPr lang="en-US" sz="3600" dirty="0" err="1" smtClean="0">
                <a:solidFill>
                  <a:schemeClr val="bg1"/>
                </a:solidFill>
                <a:latin typeface="+mn-lt"/>
              </a:rPr>
              <a:t>colectomy</a:t>
            </a:r>
            <a:r>
              <a:rPr lang="en-US" sz="3600" dirty="0" smtClean="0">
                <a:solidFill>
                  <a:schemeClr val="bg1"/>
                </a:solidFill>
                <a:latin typeface="+mn-lt"/>
              </a:rPr>
              <a:t> because:</a:t>
            </a:r>
          </a:p>
          <a:p>
            <a:endParaRPr lang="en-US" sz="3600" dirty="0" smtClean="0">
              <a:solidFill>
                <a:schemeClr val="bg1"/>
              </a:solidFill>
              <a:latin typeface="+mn-lt"/>
            </a:endParaRPr>
          </a:p>
          <a:p>
            <a:r>
              <a:rPr lang="en-US" sz="3600" dirty="0" smtClean="0">
                <a:solidFill>
                  <a:schemeClr val="bg1"/>
                </a:solidFill>
                <a:latin typeface="+mn-lt"/>
              </a:rPr>
              <a:t>	-Colon is usually viable and can recover.</a:t>
            </a:r>
          </a:p>
          <a:p>
            <a:endParaRPr lang="en-US" sz="3600" dirty="0" smtClean="0">
              <a:solidFill>
                <a:schemeClr val="bg1"/>
              </a:solidFill>
              <a:latin typeface="+mn-lt"/>
            </a:endParaRPr>
          </a:p>
          <a:p>
            <a:r>
              <a:rPr lang="en-US" sz="3600" dirty="0" smtClean="0">
                <a:solidFill>
                  <a:schemeClr val="bg1"/>
                </a:solidFill>
                <a:latin typeface="+mn-lt"/>
              </a:rPr>
              <a:t>	-Adequately treats the infection and 	 	 	 resolves systemic symptoms</a:t>
            </a:r>
            <a:r>
              <a:rPr lang="en-US" sz="3600" dirty="0" smtClean="0">
                <a:solidFill>
                  <a:schemeClr val="bg1"/>
                </a:solidFill>
                <a:latin typeface="+mn-lt"/>
              </a:rPr>
              <a:t>.</a:t>
            </a:r>
          </a:p>
          <a:p>
            <a:endParaRPr lang="en-US" sz="3600" dirty="0">
              <a:solidFill>
                <a:schemeClr val="bg1"/>
              </a:solidFill>
            </a:endParaRPr>
          </a:p>
          <a:p>
            <a:r>
              <a:rPr lang="en-US" sz="3600" dirty="0">
                <a:solidFill>
                  <a:schemeClr val="bg1"/>
                </a:solidFill>
              </a:rPr>
              <a:t>	</a:t>
            </a:r>
            <a:r>
              <a:rPr lang="en-US" sz="3600" dirty="0" smtClean="0">
                <a:solidFill>
                  <a:schemeClr val="bg1"/>
                </a:solidFill>
              </a:rPr>
              <a:t>-smaller insult</a:t>
            </a:r>
            <a:endParaRPr lang="en-US" sz="3600" dirty="0" smtClean="0">
              <a:solidFill>
                <a:schemeClr val="bg1"/>
              </a:solidFill>
              <a:latin typeface="+mn-lt"/>
            </a:endParaRPr>
          </a:p>
          <a:p>
            <a:endParaRPr lang="en-US" sz="3600" dirty="0" smtClean="0">
              <a:solidFill>
                <a:schemeClr val="bg1"/>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43091"/>
            <a:ext cx="9144000" cy="2062103"/>
          </a:xfrm>
          <a:prstGeom prst="rect">
            <a:avLst/>
          </a:prstGeom>
          <a:noFill/>
        </p:spPr>
        <p:txBody>
          <a:bodyPr wrap="square" rtlCol="0">
            <a:spAutoFit/>
          </a:bodyPr>
          <a:lstStyle/>
          <a:p>
            <a:pPr algn="ctr"/>
            <a:r>
              <a:rPr lang="en-US" sz="3200" dirty="0" smtClean="0">
                <a:solidFill>
                  <a:srgbClr val="FFFF00"/>
                </a:solidFill>
                <a:latin typeface="+mn-lt"/>
              </a:rPr>
              <a:t>Loop </a:t>
            </a:r>
            <a:r>
              <a:rPr lang="en-US" sz="3200" dirty="0" err="1" smtClean="0">
                <a:solidFill>
                  <a:srgbClr val="FFFF00"/>
                </a:solidFill>
                <a:latin typeface="+mn-lt"/>
              </a:rPr>
              <a:t>ileostomy</a:t>
            </a:r>
            <a:r>
              <a:rPr lang="en-US" sz="3200" dirty="0" smtClean="0">
                <a:solidFill>
                  <a:srgbClr val="FFFF00"/>
                </a:solidFill>
                <a:latin typeface="+mn-lt"/>
              </a:rPr>
              <a:t>/colonic </a:t>
            </a:r>
            <a:r>
              <a:rPr lang="en-US" sz="3200" dirty="0" err="1" smtClean="0">
                <a:solidFill>
                  <a:srgbClr val="FFFF00"/>
                </a:solidFill>
                <a:latin typeface="+mn-lt"/>
              </a:rPr>
              <a:t>lavage</a:t>
            </a:r>
            <a:r>
              <a:rPr lang="en-US" sz="3200" dirty="0" smtClean="0">
                <a:solidFill>
                  <a:srgbClr val="FFFF00"/>
                </a:solidFill>
                <a:latin typeface="+mn-lt"/>
              </a:rPr>
              <a:t> </a:t>
            </a:r>
            <a:r>
              <a:rPr lang="en-US" sz="3200" dirty="0" err="1" smtClean="0">
                <a:solidFill>
                  <a:srgbClr val="FFFF00"/>
                </a:solidFill>
                <a:latin typeface="+mn-lt"/>
              </a:rPr>
              <a:t>v</a:t>
            </a:r>
            <a:r>
              <a:rPr lang="en-US" sz="3200" dirty="0" smtClean="0">
                <a:solidFill>
                  <a:srgbClr val="FFFF00"/>
                </a:solidFill>
                <a:latin typeface="+mn-lt"/>
              </a:rPr>
              <a:t>. total abdominal </a:t>
            </a:r>
            <a:r>
              <a:rPr lang="en-US" sz="3200" dirty="0" err="1" smtClean="0">
                <a:solidFill>
                  <a:srgbClr val="FFFF00"/>
                </a:solidFill>
                <a:latin typeface="+mn-lt"/>
              </a:rPr>
              <a:t>colectomy</a:t>
            </a:r>
            <a:r>
              <a:rPr lang="en-US" sz="3200" dirty="0" smtClean="0">
                <a:solidFill>
                  <a:srgbClr val="FFFF00"/>
                </a:solidFill>
                <a:latin typeface="+mn-lt"/>
              </a:rPr>
              <a:t> (historical controls) for severe, complicated </a:t>
            </a:r>
            <a:r>
              <a:rPr lang="en-US" sz="3200" i="1" dirty="0" smtClean="0">
                <a:solidFill>
                  <a:srgbClr val="FFFF00"/>
                </a:solidFill>
                <a:latin typeface="+mn-lt"/>
              </a:rPr>
              <a:t>C. Diff</a:t>
            </a:r>
            <a:r>
              <a:rPr lang="en-US" sz="3200" dirty="0" smtClean="0">
                <a:solidFill>
                  <a:srgbClr val="FFFF00"/>
                </a:solidFill>
                <a:latin typeface="+mn-lt"/>
              </a:rPr>
              <a:t>. </a:t>
            </a:r>
          </a:p>
          <a:p>
            <a:pPr algn="ctr"/>
            <a:endParaRPr lang="en-US" sz="3200" dirty="0" smtClean="0">
              <a:solidFill>
                <a:srgbClr val="FFFFFF"/>
              </a:solidFill>
              <a:latin typeface="+mn-lt"/>
            </a:endParaRPr>
          </a:p>
        </p:txBody>
      </p:sp>
      <p:sp>
        <p:nvSpPr>
          <p:cNvPr id="11" name="TextBox 10"/>
          <p:cNvSpPr txBox="1"/>
          <p:nvPr/>
        </p:nvSpPr>
        <p:spPr>
          <a:xfrm>
            <a:off x="4082257" y="1714252"/>
            <a:ext cx="2308770" cy="400110"/>
          </a:xfrm>
          <a:prstGeom prst="rect">
            <a:avLst/>
          </a:prstGeom>
          <a:noFill/>
        </p:spPr>
        <p:txBody>
          <a:bodyPr wrap="none" rtlCol="0">
            <a:spAutoFit/>
          </a:bodyPr>
          <a:lstStyle/>
          <a:p>
            <a:r>
              <a:rPr lang="en-US" sz="2000" u="sng" dirty="0" smtClean="0">
                <a:solidFill>
                  <a:srgbClr val="FFFFFF"/>
                </a:solidFill>
              </a:rPr>
              <a:t>Ileostomy/washout</a:t>
            </a:r>
            <a:endParaRPr lang="en-US" sz="2000" u="sng" dirty="0">
              <a:solidFill>
                <a:srgbClr val="FFFFFF"/>
              </a:solidFill>
            </a:endParaRPr>
          </a:p>
        </p:txBody>
      </p:sp>
      <p:sp>
        <p:nvSpPr>
          <p:cNvPr id="12" name="TextBox 11"/>
          <p:cNvSpPr txBox="1"/>
          <p:nvPr/>
        </p:nvSpPr>
        <p:spPr>
          <a:xfrm>
            <a:off x="6947576" y="1714252"/>
            <a:ext cx="1339204" cy="400110"/>
          </a:xfrm>
          <a:prstGeom prst="rect">
            <a:avLst/>
          </a:prstGeom>
          <a:noFill/>
        </p:spPr>
        <p:txBody>
          <a:bodyPr wrap="none" rtlCol="0">
            <a:spAutoFit/>
          </a:bodyPr>
          <a:lstStyle/>
          <a:p>
            <a:r>
              <a:rPr lang="en-US" sz="2000" u="sng" dirty="0" smtClean="0">
                <a:solidFill>
                  <a:srgbClr val="FFFFFF"/>
                </a:solidFill>
              </a:rPr>
              <a:t>colectomy</a:t>
            </a:r>
            <a:endParaRPr lang="en-US" sz="2000" u="sng" dirty="0">
              <a:solidFill>
                <a:srgbClr val="FFFFFF"/>
              </a:solidFill>
            </a:endParaRPr>
          </a:p>
        </p:txBody>
      </p:sp>
      <p:sp>
        <p:nvSpPr>
          <p:cNvPr id="13" name="TextBox 12"/>
          <p:cNvSpPr txBox="1"/>
          <p:nvPr/>
        </p:nvSpPr>
        <p:spPr>
          <a:xfrm>
            <a:off x="4980" y="3744404"/>
            <a:ext cx="3978585" cy="954107"/>
          </a:xfrm>
          <a:prstGeom prst="rect">
            <a:avLst/>
          </a:prstGeom>
          <a:noFill/>
        </p:spPr>
        <p:txBody>
          <a:bodyPr wrap="square" rtlCol="0">
            <a:spAutoFit/>
          </a:bodyPr>
          <a:lstStyle/>
          <a:p>
            <a:pPr algn="ctr"/>
            <a:r>
              <a:rPr lang="en-US" sz="2800" dirty="0" smtClean="0"/>
              <a:t>Time from presentation to surgical consultation</a:t>
            </a:r>
            <a:endParaRPr lang="en-US" sz="2800" dirty="0"/>
          </a:p>
        </p:txBody>
      </p:sp>
      <p:sp>
        <p:nvSpPr>
          <p:cNvPr id="14" name="TextBox 13"/>
          <p:cNvSpPr txBox="1"/>
          <p:nvPr/>
        </p:nvSpPr>
        <p:spPr>
          <a:xfrm>
            <a:off x="4980" y="5027104"/>
            <a:ext cx="3978585" cy="1384995"/>
          </a:xfrm>
          <a:prstGeom prst="rect">
            <a:avLst/>
          </a:prstGeom>
          <a:noFill/>
        </p:spPr>
        <p:txBody>
          <a:bodyPr wrap="square" rtlCol="0">
            <a:spAutoFit/>
          </a:bodyPr>
          <a:lstStyle/>
          <a:p>
            <a:pPr algn="ctr"/>
            <a:r>
              <a:rPr lang="en-US" sz="2800" dirty="0" smtClean="0"/>
              <a:t>Time from surgical consultation to operative intervention</a:t>
            </a:r>
            <a:endParaRPr lang="en-US" sz="2800" dirty="0"/>
          </a:p>
        </p:txBody>
      </p:sp>
      <p:sp>
        <p:nvSpPr>
          <p:cNvPr id="15" name="TextBox 14"/>
          <p:cNvSpPr txBox="1"/>
          <p:nvPr/>
        </p:nvSpPr>
        <p:spPr>
          <a:xfrm>
            <a:off x="3983566" y="3875441"/>
            <a:ext cx="2597546" cy="523220"/>
          </a:xfrm>
          <a:prstGeom prst="rect">
            <a:avLst/>
          </a:prstGeom>
          <a:noFill/>
        </p:spPr>
        <p:txBody>
          <a:bodyPr wrap="square" rtlCol="0">
            <a:spAutoFit/>
          </a:bodyPr>
          <a:lstStyle/>
          <a:p>
            <a:pPr algn="ctr"/>
            <a:r>
              <a:rPr lang="en-US" sz="2800" dirty="0" smtClean="0"/>
              <a:t>11±9 hours</a:t>
            </a:r>
            <a:endParaRPr lang="en-US" sz="2800" dirty="0"/>
          </a:p>
        </p:txBody>
      </p:sp>
      <p:sp>
        <p:nvSpPr>
          <p:cNvPr id="16" name="TextBox 15"/>
          <p:cNvSpPr txBox="1"/>
          <p:nvPr/>
        </p:nvSpPr>
        <p:spPr>
          <a:xfrm>
            <a:off x="6476952" y="3875441"/>
            <a:ext cx="2597546" cy="523220"/>
          </a:xfrm>
          <a:prstGeom prst="rect">
            <a:avLst/>
          </a:prstGeom>
          <a:noFill/>
        </p:spPr>
        <p:txBody>
          <a:bodyPr wrap="square" rtlCol="0">
            <a:spAutoFit/>
          </a:bodyPr>
          <a:lstStyle/>
          <a:p>
            <a:pPr algn="ctr"/>
            <a:r>
              <a:rPr lang="en-US" sz="2800" dirty="0" smtClean="0"/>
              <a:t>32±12 hours</a:t>
            </a:r>
            <a:endParaRPr lang="en-US" sz="2800" dirty="0"/>
          </a:p>
        </p:txBody>
      </p:sp>
      <p:sp>
        <p:nvSpPr>
          <p:cNvPr id="17" name="TextBox 16"/>
          <p:cNvSpPr txBox="1"/>
          <p:nvPr/>
        </p:nvSpPr>
        <p:spPr>
          <a:xfrm>
            <a:off x="3996266" y="5335941"/>
            <a:ext cx="2597546" cy="523220"/>
          </a:xfrm>
          <a:prstGeom prst="rect">
            <a:avLst/>
          </a:prstGeom>
          <a:noFill/>
        </p:spPr>
        <p:txBody>
          <a:bodyPr wrap="square" rtlCol="0">
            <a:spAutoFit/>
          </a:bodyPr>
          <a:lstStyle/>
          <a:p>
            <a:pPr algn="ctr"/>
            <a:r>
              <a:rPr lang="en-US" sz="2800" dirty="0" smtClean="0"/>
              <a:t>7±6 hours</a:t>
            </a:r>
            <a:endParaRPr lang="en-US" sz="2800" dirty="0"/>
          </a:p>
        </p:txBody>
      </p:sp>
      <p:sp>
        <p:nvSpPr>
          <p:cNvPr id="18" name="TextBox 17"/>
          <p:cNvSpPr txBox="1"/>
          <p:nvPr/>
        </p:nvSpPr>
        <p:spPr>
          <a:xfrm>
            <a:off x="6489652" y="5335941"/>
            <a:ext cx="2597546" cy="523220"/>
          </a:xfrm>
          <a:prstGeom prst="rect">
            <a:avLst/>
          </a:prstGeom>
          <a:noFill/>
        </p:spPr>
        <p:txBody>
          <a:bodyPr wrap="square" rtlCol="0">
            <a:spAutoFit/>
          </a:bodyPr>
          <a:lstStyle/>
          <a:p>
            <a:pPr algn="ctr"/>
            <a:r>
              <a:rPr lang="en-US" sz="2800" dirty="0" smtClean="0"/>
              <a:t>27±12 hours</a:t>
            </a:r>
            <a:endParaRPr lang="en-US" sz="2800" dirty="0"/>
          </a:p>
        </p:txBody>
      </p:sp>
      <p:sp>
        <p:nvSpPr>
          <p:cNvPr id="23" name="TextBox 22"/>
          <p:cNvSpPr txBox="1"/>
          <p:nvPr/>
        </p:nvSpPr>
        <p:spPr>
          <a:xfrm>
            <a:off x="3983565" y="3913681"/>
            <a:ext cx="755135" cy="1569660"/>
          </a:xfrm>
          <a:prstGeom prst="rect">
            <a:avLst/>
          </a:prstGeom>
          <a:noFill/>
        </p:spPr>
        <p:txBody>
          <a:bodyPr wrap="none" rtlCol="0">
            <a:spAutoFit/>
          </a:bodyPr>
          <a:lstStyle/>
          <a:p>
            <a:r>
              <a:rPr lang="en-US" sz="9600" dirty="0" smtClean="0">
                <a:solidFill>
                  <a:srgbClr val="FF0000"/>
                </a:solidFill>
              </a:rPr>
              <a:t>?</a:t>
            </a:r>
            <a:endParaRPr lang="en-US" sz="9600" dirty="0">
              <a:solidFill>
                <a:srgbClr val="FF0000"/>
              </a:solidFill>
            </a:endParaRPr>
          </a:p>
        </p:txBody>
      </p:sp>
      <p:grpSp>
        <p:nvGrpSpPr>
          <p:cNvPr id="32" name="Group 3"/>
          <p:cNvGrpSpPr/>
          <p:nvPr/>
        </p:nvGrpSpPr>
        <p:grpSpPr>
          <a:xfrm>
            <a:off x="4980" y="2202892"/>
            <a:ext cx="9069518" cy="1141969"/>
            <a:chOff x="447380" y="2362176"/>
            <a:chExt cx="8225594" cy="681693"/>
          </a:xfrm>
        </p:grpSpPr>
        <p:sp>
          <p:nvSpPr>
            <p:cNvPr id="33" name="Rectangle 32"/>
            <p:cNvSpPr/>
            <p:nvPr/>
          </p:nvSpPr>
          <p:spPr>
            <a:xfrm>
              <a:off x="447380" y="2362176"/>
              <a:ext cx="8225594" cy="664732"/>
            </a:xfrm>
            <a:prstGeom prst="rect">
              <a:avLst/>
            </a:prstGeom>
            <a:solidFill>
              <a:schemeClr val="bg1">
                <a:lumMod val="85000"/>
              </a:schemeClr>
            </a:solidFill>
            <a:ln w="31750" cap="flat" cmpd="sng" algn="ctr">
              <a:solidFill>
                <a:srgbClr val="000000"/>
              </a:solidFill>
              <a:prstDash val="solid"/>
              <a:round/>
              <a:headEnd type="none" w="med" len="med"/>
              <a:tailEnd type="none" w="med" len="med"/>
            </a:ln>
            <a:effectLst>
              <a:outerShdw blurRad="40000" dist="61087" dir="5400000" rotWithShape="0">
                <a:schemeClr val="tx1">
                  <a:alpha val="35000"/>
                </a:schemeClr>
              </a:outerShdw>
            </a:effectLst>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r>
                <a:rPr lang="en-US" sz="3600" dirty="0" smtClean="0">
                  <a:solidFill>
                    <a:schemeClr val="tx1"/>
                  </a:solidFill>
                </a:rPr>
                <a:t>APACHE-II (</a:t>
              </a:r>
              <a:r>
                <a:rPr lang="en-US" sz="2400" dirty="0" err="1" smtClean="0">
                  <a:solidFill>
                    <a:schemeClr val="tx1"/>
                  </a:solidFill>
                </a:rPr>
                <a:t>mean±S.D</a:t>
              </a:r>
              <a:r>
                <a:rPr lang="en-US" sz="2400" dirty="0" smtClean="0">
                  <a:solidFill>
                    <a:schemeClr val="tx1"/>
                  </a:solidFill>
                </a:rPr>
                <a:t>.</a:t>
              </a:r>
              <a:r>
                <a:rPr lang="en-US" sz="3600" dirty="0" smtClean="0">
                  <a:solidFill>
                    <a:schemeClr val="tx1"/>
                  </a:solidFill>
                </a:rPr>
                <a:t>) </a:t>
              </a:r>
              <a:r>
                <a:rPr lang="en-US" sz="3600" dirty="0" smtClean="0">
                  <a:solidFill>
                    <a:schemeClr val="tx1"/>
                  </a:solidFill>
                </a:rPr>
                <a:t>       </a:t>
              </a:r>
              <a:r>
                <a:rPr lang="en-US" sz="3600" dirty="0" smtClean="0">
                  <a:solidFill>
                    <a:schemeClr val="tx1"/>
                  </a:solidFill>
                </a:rPr>
                <a:t>29.7</a:t>
              </a:r>
              <a:r>
                <a:rPr lang="en-US" sz="3600" dirty="0">
                  <a:solidFill>
                    <a:schemeClr val="tx1"/>
                  </a:solidFill>
                </a:rPr>
                <a:t>±10.8     29.9±8.9</a:t>
              </a:r>
              <a:endParaRPr lang="en-US" sz="3600" dirty="0">
                <a:solidFill>
                  <a:schemeClr val="tx1"/>
                </a:solidFill>
              </a:endParaRPr>
            </a:p>
          </p:txBody>
        </p:sp>
        <p:cxnSp>
          <p:nvCxnSpPr>
            <p:cNvPr id="34" name="Straight Connector 33"/>
            <p:cNvCxnSpPr/>
            <p:nvPr/>
          </p:nvCxnSpPr>
          <p:spPr>
            <a:xfrm rot="16200000" flipH="1">
              <a:off x="3729325" y="2705569"/>
              <a:ext cx="664730" cy="118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6200000" flipH="1">
              <a:off x="6085168" y="2705568"/>
              <a:ext cx="664730" cy="118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43091"/>
            <a:ext cx="9144000" cy="2062103"/>
          </a:xfrm>
          <a:prstGeom prst="rect">
            <a:avLst/>
          </a:prstGeom>
          <a:noFill/>
        </p:spPr>
        <p:txBody>
          <a:bodyPr wrap="square" rtlCol="0">
            <a:spAutoFit/>
          </a:bodyPr>
          <a:lstStyle/>
          <a:p>
            <a:pPr algn="ctr"/>
            <a:r>
              <a:rPr lang="en-US" sz="3200" dirty="0" smtClean="0">
                <a:solidFill>
                  <a:srgbClr val="FFFF00"/>
                </a:solidFill>
                <a:latin typeface="+mn-lt"/>
              </a:rPr>
              <a:t>Loop </a:t>
            </a:r>
            <a:r>
              <a:rPr lang="en-US" sz="3200" dirty="0" err="1" smtClean="0">
                <a:solidFill>
                  <a:srgbClr val="FFFF00"/>
                </a:solidFill>
                <a:latin typeface="+mn-lt"/>
              </a:rPr>
              <a:t>ileostomy</a:t>
            </a:r>
            <a:r>
              <a:rPr lang="en-US" sz="3200" dirty="0" smtClean="0">
                <a:solidFill>
                  <a:srgbClr val="FFFF00"/>
                </a:solidFill>
                <a:latin typeface="+mn-lt"/>
              </a:rPr>
              <a:t>/colonic </a:t>
            </a:r>
            <a:r>
              <a:rPr lang="en-US" sz="3200" dirty="0" err="1" smtClean="0">
                <a:solidFill>
                  <a:srgbClr val="FFFF00"/>
                </a:solidFill>
                <a:latin typeface="+mn-lt"/>
              </a:rPr>
              <a:t>lavage</a:t>
            </a:r>
            <a:r>
              <a:rPr lang="en-US" sz="3200" dirty="0" smtClean="0">
                <a:solidFill>
                  <a:srgbClr val="FFFF00"/>
                </a:solidFill>
                <a:latin typeface="+mn-lt"/>
              </a:rPr>
              <a:t> </a:t>
            </a:r>
            <a:r>
              <a:rPr lang="en-US" sz="3200" dirty="0" err="1" smtClean="0">
                <a:solidFill>
                  <a:srgbClr val="FFFF00"/>
                </a:solidFill>
                <a:latin typeface="+mn-lt"/>
              </a:rPr>
              <a:t>v</a:t>
            </a:r>
            <a:r>
              <a:rPr lang="en-US" sz="3200" dirty="0" smtClean="0">
                <a:solidFill>
                  <a:srgbClr val="FFFF00"/>
                </a:solidFill>
                <a:latin typeface="+mn-lt"/>
              </a:rPr>
              <a:t>. total abdominal </a:t>
            </a:r>
            <a:r>
              <a:rPr lang="en-US" sz="3200" dirty="0" err="1" smtClean="0">
                <a:solidFill>
                  <a:srgbClr val="FFFF00"/>
                </a:solidFill>
                <a:latin typeface="+mn-lt"/>
              </a:rPr>
              <a:t>colectomy</a:t>
            </a:r>
            <a:r>
              <a:rPr lang="en-US" sz="3200" dirty="0" smtClean="0">
                <a:solidFill>
                  <a:srgbClr val="FFFF00"/>
                </a:solidFill>
                <a:latin typeface="+mn-lt"/>
              </a:rPr>
              <a:t> (historical controls) for severe, complicated </a:t>
            </a:r>
            <a:r>
              <a:rPr lang="en-US" sz="3200" i="1" dirty="0" smtClean="0">
                <a:solidFill>
                  <a:srgbClr val="FFFF00"/>
                </a:solidFill>
                <a:latin typeface="+mn-lt"/>
              </a:rPr>
              <a:t>C. Diff</a:t>
            </a:r>
            <a:r>
              <a:rPr lang="en-US" sz="3200" dirty="0" smtClean="0">
                <a:solidFill>
                  <a:srgbClr val="FFFF00"/>
                </a:solidFill>
                <a:latin typeface="+mn-lt"/>
              </a:rPr>
              <a:t>. </a:t>
            </a:r>
          </a:p>
          <a:p>
            <a:pPr algn="ctr"/>
            <a:endParaRPr lang="en-US" sz="3200" dirty="0" smtClean="0">
              <a:solidFill>
                <a:srgbClr val="FFFFFF"/>
              </a:solidFill>
              <a:latin typeface="+mn-lt"/>
            </a:endParaRPr>
          </a:p>
        </p:txBody>
      </p:sp>
      <p:grpSp>
        <p:nvGrpSpPr>
          <p:cNvPr id="3" name="Group 3"/>
          <p:cNvGrpSpPr/>
          <p:nvPr/>
        </p:nvGrpSpPr>
        <p:grpSpPr>
          <a:xfrm>
            <a:off x="4980" y="3715992"/>
            <a:ext cx="9069518" cy="1141969"/>
            <a:chOff x="447380" y="2362176"/>
            <a:chExt cx="8225594" cy="681693"/>
          </a:xfrm>
        </p:grpSpPr>
        <p:sp>
          <p:nvSpPr>
            <p:cNvPr id="4" name="Rectangle 3"/>
            <p:cNvSpPr/>
            <p:nvPr/>
          </p:nvSpPr>
          <p:spPr>
            <a:xfrm>
              <a:off x="447380" y="2362176"/>
              <a:ext cx="8225594" cy="664732"/>
            </a:xfrm>
            <a:prstGeom prst="rect">
              <a:avLst/>
            </a:prstGeom>
            <a:solidFill>
              <a:schemeClr val="bg1">
                <a:lumMod val="85000"/>
              </a:schemeClr>
            </a:solidFill>
            <a:ln w="31750" cap="flat" cmpd="sng" algn="ctr">
              <a:solidFill>
                <a:srgbClr val="000000"/>
              </a:solidFill>
              <a:prstDash val="solid"/>
              <a:round/>
              <a:headEnd type="none" w="med" len="med"/>
              <a:tailEnd type="none" w="med" len="med"/>
            </a:ln>
            <a:effectLst>
              <a:outerShdw blurRad="40000" dist="61087" dir="5400000" rotWithShape="0">
                <a:schemeClr val="tx1">
                  <a:alpha val="35000"/>
                </a:schemeClr>
              </a:outerShdw>
            </a:effectLst>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endParaRPr lang="en-US" sz="3600" dirty="0">
                <a:solidFill>
                  <a:schemeClr val="tx1"/>
                </a:solidFill>
              </a:endParaRPr>
            </a:p>
          </p:txBody>
        </p:sp>
        <p:cxnSp>
          <p:nvCxnSpPr>
            <p:cNvPr id="5" name="Straight Connector 4"/>
            <p:cNvCxnSpPr/>
            <p:nvPr/>
          </p:nvCxnSpPr>
          <p:spPr>
            <a:xfrm rot="16200000" flipH="1">
              <a:off x="3729325" y="2705569"/>
              <a:ext cx="664730" cy="118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16200000" flipH="1">
              <a:off x="6085168" y="2705568"/>
              <a:ext cx="664730" cy="118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 name="Group 8"/>
          <p:cNvGrpSpPr/>
          <p:nvPr/>
        </p:nvGrpSpPr>
        <p:grpSpPr>
          <a:xfrm>
            <a:off x="-6360" y="5087565"/>
            <a:ext cx="9132655" cy="1325402"/>
            <a:chOff x="379828" y="2374037"/>
            <a:chExt cx="8225594" cy="676602"/>
          </a:xfrm>
        </p:grpSpPr>
        <p:sp>
          <p:nvSpPr>
            <p:cNvPr id="8" name="Rectangle 7"/>
            <p:cNvSpPr/>
            <p:nvPr/>
          </p:nvSpPr>
          <p:spPr>
            <a:xfrm>
              <a:off x="379828" y="2374037"/>
              <a:ext cx="8225594" cy="664730"/>
            </a:xfrm>
            <a:prstGeom prst="rect">
              <a:avLst/>
            </a:prstGeom>
            <a:solidFill>
              <a:schemeClr val="bg1">
                <a:lumMod val="85000"/>
              </a:schemeClr>
            </a:solidFill>
            <a:ln w="31750" cap="flat" cmpd="sng" algn="ctr">
              <a:solidFill>
                <a:srgbClr val="000000"/>
              </a:solidFill>
              <a:prstDash val="solid"/>
              <a:round/>
              <a:headEnd type="none" w="med" len="med"/>
              <a:tailEnd type="none" w="med" len="med"/>
            </a:ln>
            <a:effectLst>
              <a:outerShdw blurRad="40000" dist="61087" dir="5400000" rotWithShape="0">
                <a:schemeClr val="tx1">
                  <a:alpha val="35000"/>
                </a:schemeClr>
              </a:outerShdw>
            </a:effectLst>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endParaRPr>
            </a:p>
          </p:txBody>
        </p:sp>
        <p:cxnSp>
          <p:nvCxnSpPr>
            <p:cNvPr id="9" name="Straight Connector 8"/>
            <p:cNvCxnSpPr/>
            <p:nvPr/>
          </p:nvCxnSpPr>
          <p:spPr>
            <a:xfrm rot="16200000" flipH="1">
              <a:off x="3662868" y="2712338"/>
              <a:ext cx="664730" cy="118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5988170" y="2712339"/>
              <a:ext cx="664730" cy="118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4082257" y="1714252"/>
            <a:ext cx="2308770" cy="400110"/>
          </a:xfrm>
          <a:prstGeom prst="rect">
            <a:avLst/>
          </a:prstGeom>
          <a:noFill/>
        </p:spPr>
        <p:txBody>
          <a:bodyPr wrap="none" rtlCol="0">
            <a:spAutoFit/>
          </a:bodyPr>
          <a:lstStyle/>
          <a:p>
            <a:r>
              <a:rPr lang="en-US" sz="2000" u="sng" dirty="0" smtClean="0">
                <a:solidFill>
                  <a:srgbClr val="FFFFFF"/>
                </a:solidFill>
              </a:rPr>
              <a:t>Ileostomy/washout</a:t>
            </a:r>
            <a:endParaRPr lang="en-US" sz="2000" u="sng" dirty="0">
              <a:solidFill>
                <a:srgbClr val="FFFFFF"/>
              </a:solidFill>
            </a:endParaRPr>
          </a:p>
        </p:txBody>
      </p:sp>
      <p:sp>
        <p:nvSpPr>
          <p:cNvPr id="12" name="TextBox 11"/>
          <p:cNvSpPr txBox="1"/>
          <p:nvPr/>
        </p:nvSpPr>
        <p:spPr>
          <a:xfrm>
            <a:off x="6947576" y="1714252"/>
            <a:ext cx="1339204" cy="400110"/>
          </a:xfrm>
          <a:prstGeom prst="rect">
            <a:avLst/>
          </a:prstGeom>
          <a:noFill/>
        </p:spPr>
        <p:txBody>
          <a:bodyPr wrap="none" rtlCol="0">
            <a:spAutoFit/>
          </a:bodyPr>
          <a:lstStyle/>
          <a:p>
            <a:r>
              <a:rPr lang="en-US" sz="2000" u="sng" dirty="0" smtClean="0">
                <a:solidFill>
                  <a:srgbClr val="FFFFFF"/>
                </a:solidFill>
              </a:rPr>
              <a:t>colectomy</a:t>
            </a:r>
            <a:endParaRPr lang="en-US" sz="2000" u="sng" dirty="0">
              <a:solidFill>
                <a:srgbClr val="FFFFFF"/>
              </a:solidFill>
            </a:endParaRPr>
          </a:p>
        </p:txBody>
      </p:sp>
      <p:sp>
        <p:nvSpPr>
          <p:cNvPr id="13" name="TextBox 12"/>
          <p:cNvSpPr txBox="1"/>
          <p:nvPr/>
        </p:nvSpPr>
        <p:spPr>
          <a:xfrm>
            <a:off x="4980" y="3744404"/>
            <a:ext cx="3978585" cy="954107"/>
          </a:xfrm>
          <a:prstGeom prst="rect">
            <a:avLst/>
          </a:prstGeom>
          <a:noFill/>
        </p:spPr>
        <p:txBody>
          <a:bodyPr wrap="square" rtlCol="0">
            <a:spAutoFit/>
          </a:bodyPr>
          <a:lstStyle/>
          <a:p>
            <a:pPr algn="ctr"/>
            <a:r>
              <a:rPr lang="en-US" sz="2800" dirty="0" smtClean="0"/>
              <a:t>Time from presentation to surgical consultation</a:t>
            </a:r>
            <a:endParaRPr lang="en-US" sz="2800" dirty="0"/>
          </a:p>
        </p:txBody>
      </p:sp>
      <p:sp>
        <p:nvSpPr>
          <p:cNvPr id="14" name="TextBox 13"/>
          <p:cNvSpPr txBox="1"/>
          <p:nvPr/>
        </p:nvSpPr>
        <p:spPr>
          <a:xfrm>
            <a:off x="4980" y="5027104"/>
            <a:ext cx="3978585" cy="1384995"/>
          </a:xfrm>
          <a:prstGeom prst="rect">
            <a:avLst/>
          </a:prstGeom>
          <a:noFill/>
        </p:spPr>
        <p:txBody>
          <a:bodyPr wrap="square" rtlCol="0">
            <a:spAutoFit/>
          </a:bodyPr>
          <a:lstStyle/>
          <a:p>
            <a:pPr algn="ctr"/>
            <a:r>
              <a:rPr lang="en-US" sz="2800" dirty="0" smtClean="0"/>
              <a:t>Time from surgical consultation to operative intervention</a:t>
            </a:r>
            <a:endParaRPr lang="en-US" sz="2800" dirty="0"/>
          </a:p>
        </p:txBody>
      </p:sp>
      <p:sp>
        <p:nvSpPr>
          <p:cNvPr id="15" name="TextBox 14"/>
          <p:cNvSpPr txBox="1"/>
          <p:nvPr/>
        </p:nvSpPr>
        <p:spPr>
          <a:xfrm>
            <a:off x="3983566" y="3875441"/>
            <a:ext cx="2597546" cy="523220"/>
          </a:xfrm>
          <a:prstGeom prst="rect">
            <a:avLst/>
          </a:prstGeom>
          <a:noFill/>
        </p:spPr>
        <p:txBody>
          <a:bodyPr wrap="square" rtlCol="0">
            <a:spAutoFit/>
          </a:bodyPr>
          <a:lstStyle/>
          <a:p>
            <a:pPr algn="ctr"/>
            <a:r>
              <a:rPr lang="en-US" sz="2800" dirty="0" smtClean="0"/>
              <a:t>11±9 hours</a:t>
            </a:r>
            <a:endParaRPr lang="en-US" sz="2800" dirty="0"/>
          </a:p>
        </p:txBody>
      </p:sp>
      <p:sp>
        <p:nvSpPr>
          <p:cNvPr id="16" name="TextBox 15"/>
          <p:cNvSpPr txBox="1"/>
          <p:nvPr/>
        </p:nvSpPr>
        <p:spPr>
          <a:xfrm>
            <a:off x="6476952" y="3875441"/>
            <a:ext cx="2597546" cy="523220"/>
          </a:xfrm>
          <a:prstGeom prst="rect">
            <a:avLst/>
          </a:prstGeom>
          <a:noFill/>
        </p:spPr>
        <p:txBody>
          <a:bodyPr wrap="square" rtlCol="0">
            <a:spAutoFit/>
          </a:bodyPr>
          <a:lstStyle/>
          <a:p>
            <a:pPr algn="ctr"/>
            <a:r>
              <a:rPr lang="en-US" sz="2800" dirty="0" smtClean="0"/>
              <a:t>32±12 hours</a:t>
            </a:r>
            <a:endParaRPr lang="en-US" sz="2800" dirty="0"/>
          </a:p>
        </p:txBody>
      </p:sp>
      <p:sp>
        <p:nvSpPr>
          <p:cNvPr id="17" name="TextBox 16"/>
          <p:cNvSpPr txBox="1"/>
          <p:nvPr/>
        </p:nvSpPr>
        <p:spPr>
          <a:xfrm>
            <a:off x="3996266" y="5335941"/>
            <a:ext cx="2597546" cy="523220"/>
          </a:xfrm>
          <a:prstGeom prst="rect">
            <a:avLst/>
          </a:prstGeom>
          <a:noFill/>
        </p:spPr>
        <p:txBody>
          <a:bodyPr wrap="square" rtlCol="0">
            <a:spAutoFit/>
          </a:bodyPr>
          <a:lstStyle/>
          <a:p>
            <a:pPr algn="ctr"/>
            <a:r>
              <a:rPr lang="en-US" sz="2800" dirty="0" smtClean="0"/>
              <a:t>9±6 hours</a:t>
            </a:r>
            <a:endParaRPr lang="en-US" sz="2800" dirty="0"/>
          </a:p>
        </p:txBody>
      </p:sp>
      <p:sp>
        <p:nvSpPr>
          <p:cNvPr id="18" name="TextBox 17"/>
          <p:cNvSpPr txBox="1"/>
          <p:nvPr/>
        </p:nvSpPr>
        <p:spPr>
          <a:xfrm>
            <a:off x="6489652" y="5335941"/>
            <a:ext cx="2597546" cy="523220"/>
          </a:xfrm>
          <a:prstGeom prst="rect">
            <a:avLst/>
          </a:prstGeom>
          <a:noFill/>
        </p:spPr>
        <p:txBody>
          <a:bodyPr wrap="square" rtlCol="0">
            <a:spAutoFit/>
          </a:bodyPr>
          <a:lstStyle/>
          <a:p>
            <a:pPr algn="ctr"/>
            <a:r>
              <a:rPr lang="en-US" sz="2800" dirty="0" smtClean="0"/>
              <a:t>29±12 hours</a:t>
            </a:r>
            <a:endParaRPr lang="en-US" sz="2800" dirty="0"/>
          </a:p>
        </p:txBody>
      </p:sp>
      <p:grpSp>
        <p:nvGrpSpPr>
          <p:cNvPr id="23" name="Group 3"/>
          <p:cNvGrpSpPr/>
          <p:nvPr/>
        </p:nvGrpSpPr>
        <p:grpSpPr>
          <a:xfrm>
            <a:off x="4980" y="2202892"/>
            <a:ext cx="9069518" cy="1141969"/>
            <a:chOff x="447380" y="2362176"/>
            <a:chExt cx="8225594" cy="681693"/>
          </a:xfrm>
        </p:grpSpPr>
        <p:sp>
          <p:nvSpPr>
            <p:cNvPr id="24" name="Rectangle 23"/>
            <p:cNvSpPr/>
            <p:nvPr/>
          </p:nvSpPr>
          <p:spPr>
            <a:xfrm>
              <a:off x="447380" y="2362176"/>
              <a:ext cx="8225594" cy="664732"/>
            </a:xfrm>
            <a:prstGeom prst="rect">
              <a:avLst/>
            </a:prstGeom>
            <a:solidFill>
              <a:schemeClr val="bg1">
                <a:lumMod val="85000"/>
              </a:schemeClr>
            </a:solidFill>
            <a:ln w="31750" cap="flat" cmpd="sng" algn="ctr">
              <a:solidFill>
                <a:srgbClr val="000000"/>
              </a:solidFill>
              <a:prstDash val="solid"/>
              <a:round/>
              <a:headEnd type="none" w="med" len="med"/>
              <a:tailEnd type="none" w="med" len="med"/>
            </a:ln>
            <a:effectLst>
              <a:outerShdw blurRad="40000" dist="61087" dir="5400000" rotWithShape="0">
                <a:schemeClr val="tx1">
                  <a:alpha val="35000"/>
                </a:schemeClr>
              </a:outerShdw>
            </a:effectLst>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r>
                <a:rPr lang="en-US" sz="3600" dirty="0" smtClean="0">
                  <a:solidFill>
                    <a:schemeClr val="tx1"/>
                  </a:solidFill>
                </a:rPr>
                <a:t>APACHE-II (</a:t>
              </a:r>
              <a:r>
                <a:rPr lang="en-US" sz="2400" dirty="0" err="1" smtClean="0">
                  <a:solidFill>
                    <a:schemeClr val="tx1"/>
                  </a:solidFill>
                </a:rPr>
                <a:t>mean±S.D</a:t>
              </a:r>
              <a:r>
                <a:rPr lang="en-US" sz="2400" dirty="0" smtClean="0">
                  <a:solidFill>
                    <a:schemeClr val="tx1"/>
                  </a:solidFill>
                </a:rPr>
                <a:t>.</a:t>
              </a:r>
              <a:r>
                <a:rPr lang="en-US" sz="3600" dirty="0" smtClean="0">
                  <a:solidFill>
                    <a:schemeClr val="tx1"/>
                  </a:solidFill>
                </a:rPr>
                <a:t>) </a:t>
              </a:r>
              <a:r>
                <a:rPr lang="en-US" sz="3600" dirty="0" smtClean="0">
                  <a:solidFill>
                    <a:schemeClr val="tx1"/>
                  </a:solidFill>
                </a:rPr>
                <a:t>       </a:t>
              </a:r>
              <a:r>
                <a:rPr lang="en-US" sz="3600" dirty="0" smtClean="0">
                  <a:solidFill>
                    <a:schemeClr val="tx1"/>
                  </a:solidFill>
                </a:rPr>
                <a:t>29.7</a:t>
              </a:r>
              <a:r>
                <a:rPr lang="en-US" sz="3600" dirty="0">
                  <a:solidFill>
                    <a:schemeClr val="tx1"/>
                  </a:solidFill>
                </a:rPr>
                <a:t>±10.8     29.9±8.9</a:t>
              </a:r>
              <a:endParaRPr lang="en-US" sz="3600" dirty="0">
                <a:solidFill>
                  <a:schemeClr val="tx1"/>
                </a:solidFill>
              </a:endParaRPr>
            </a:p>
          </p:txBody>
        </p:sp>
        <p:cxnSp>
          <p:nvCxnSpPr>
            <p:cNvPr id="25" name="Straight Connector 24"/>
            <p:cNvCxnSpPr/>
            <p:nvPr/>
          </p:nvCxnSpPr>
          <p:spPr>
            <a:xfrm rot="16200000" flipH="1">
              <a:off x="3729325" y="2705569"/>
              <a:ext cx="664730" cy="118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H="1">
              <a:off x="6085168" y="2705568"/>
              <a:ext cx="664730" cy="118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43091"/>
            <a:ext cx="9144000" cy="1569660"/>
          </a:xfrm>
          <a:prstGeom prst="rect">
            <a:avLst/>
          </a:prstGeom>
          <a:noFill/>
        </p:spPr>
        <p:txBody>
          <a:bodyPr wrap="square" rtlCol="0">
            <a:spAutoFit/>
          </a:bodyPr>
          <a:lstStyle/>
          <a:p>
            <a:pPr algn="ctr"/>
            <a:r>
              <a:rPr lang="en-US" sz="3200" dirty="0" smtClean="0">
                <a:solidFill>
                  <a:srgbClr val="FFFF00"/>
                </a:solidFill>
                <a:latin typeface="+mn-lt"/>
              </a:rPr>
              <a:t>Loop </a:t>
            </a:r>
            <a:r>
              <a:rPr lang="en-US" sz="3200" dirty="0" err="1" smtClean="0">
                <a:solidFill>
                  <a:srgbClr val="FFFF00"/>
                </a:solidFill>
                <a:latin typeface="+mn-lt"/>
              </a:rPr>
              <a:t>ileostomy</a:t>
            </a:r>
            <a:r>
              <a:rPr lang="en-US" sz="3200" dirty="0" smtClean="0">
                <a:solidFill>
                  <a:srgbClr val="FFFF00"/>
                </a:solidFill>
                <a:latin typeface="+mn-lt"/>
              </a:rPr>
              <a:t>/colonic </a:t>
            </a:r>
            <a:r>
              <a:rPr lang="en-US" sz="3200" dirty="0" err="1" smtClean="0">
                <a:solidFill>
                  <a:srgbClr val="FFFF00"/>
                </a:solidFill>
                <a:latin typeface="+mn-lt"/>
              </a:rPr>
              <a:t>lavage</a:t>
            </a:r>
            <a:r>
              <a:rPr lang="en-US" sz="3200" dirty="0" smtClean="0">
                <a:solidFill>
                  <a:srgbClr val="FFFF00"/>
                </a:solidFill>
                <a:latin typeface="+mn-lt"/>
              </a:rPr>
              <a:t> </a:t>
            </a:r>
            <a:r>
              <a:rPr lang="en-US" sz="3200" dirty="0" err="1" smtClean="0">
                <a:solidFill>
                  <a:srgbClr val="FFFF00"/>
                </a:solidFill>
                <a:latin typeface="+mn-lt"/>
              </a:rPr>
              <a:t>v</a:t>
            </a:r>
            <a:r>
              <a:rPr lang="en-US" sz="3200" dirty="0" smtClean="0">
                <a:solidFill>
                  <a:srgbClr val="FFFF00"/>
                </a:solidFill>
                <a:latin typeface="+mn-lt"/>
              </a:rPr>
              <a:t>. total abdominal colectomy</a:t>
            </a:r>
          </a:p>
          <a:p>
            <a:pPr algn="ctr"/>
            <a:endParaRPr lang="en-US" sz="3200" dirty="0" smtClean="0">
              <a:solidFill>
                <a:srgbClr val="FFFFFF"/>
              </a:solidFill>
              <a:latin typeface="+mn-lt"/>
            </a:endParaRPr>
          </a:p>
        </p:txBody>
      </p:sp>
      <p:sp>
        <p:nvSpPr>
          <p:cNvPr id="23" name="TextBox 22"/>
          <p:cNvSpPr txBox="1"/>
          <p:nvPr/>
        </p:nvSpPr>
        <p:spPr>
          <a:xfrm>
            <a:off x="483809" y="2096961"/>
            <a:ext cx="6778243" cy="1384995"/>
          </a:xfrm>
          <a:prstGeom prst="rect">
            <a:avLst/>
          </a:prstGeom>
          <a:noFill/>
        </p:spPr>
        <p:txBody>
          <a:bodyPr wrap="none" rtlCol="0">
            <a:spAutoFit/>
          </a:bodyPr>
          <a:lstStyle/>
          <a:p>
            <a:r>
              <a:rPr lang="en-US" sz="2800" dirty="0" smtClean="0">
                <a:solidFill>
                  <a:schemeClr val="bg1"/>
                </a:solidFill>
              </a:rPr>
              <a:t>-Is there a patient that is better </a:t>
            </a:r>
            <a:r>
              <a:rPr lang="en-US" sz="2800" dirty="0" smtClean="0">
                <a:solidFill>
                  <a:schemeClr val="bg1"/>
                </a:solidFill>
              </a:rPr>
              <a:t>off </a:t>
            </a:r>
            <a:r>
              <a:rPr lang="en-US" sz="2800" dirty="0" smtClean="0">
                <a:solidFill>
                  <a:schemeClr val="bg1"/>
                </a:solidFill>
              </a:rPr>
              <a:t>with TAC</a:t>
            </a:r>
            <a:r>
              <a:rPr lang="en-US" sz="2800" dirty="0" smtClean="0">
                <a:solidFill>
                  <a:schemeClr val="bg1"/>
                </a:solidFill>
              </a:rPr>
              <a:t>?</a:t>
            </a:r>
          </a:p>
          <a:p>
            <a:r>
              <a:rPr lang="en-US" sz="2800" dirty="0" smtClean="0">
                <a:solidFill>
                  <a:schemeClr val="bg1"/>
                </a:solidFill>
              </a:rPr>
              <a:t>-</a:t>
            </a:r>
            <a:r>
              <a:rPr lang="en-US" sz="2800" dirty="0" smtClean="0">
                <a:solidFill>
                  <a:schemeClr val="bg1"/>
                </a:solidFill>
              </a:rPr>
              <a:t>Who </a:t>
            </a:r>
            <a:r>
              <a:rPr lang="en-US" sz="2800" dirty="0" smtClean="0">
                <a:solidFill>
                  <a:schemeClr val="bg1"/>
                </a:solidFill>
              </a:rPr>
              <a:t>is not a candidate for this operation?</a:t>
            </a:r>
          </a:p>
          <a:p>
            <a:endParaRPr lang="en-US" sz="2800" dirty="0">
              <a:solidFill>
                <a:schemeClr val="bg1"/>
              </a:solidFill>
            </a:endParaRPr>
          </a:p>
        </p:txBody>
      </p:sp>
    </p:spTree>
    <p:extLst>
      <p:ext uri="{BB962C8B-B14F-4D97-AF65-F5344CB8AC3E}">
        <p14:creationId xmlns:p14="http://schemas.microsoft.com/office/powerpoint/2010/main" val="158143834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43091"/>
            <a:ext cx="9144000" cy="1569660"/>
          </a:xfrm>
          <a:prstGeom prst="rect">
            <a:avLst/>
          </a:prstGeom>
          <a:noFill/>
        </p:spPr>
        <p:txBody>
          <a:bodyPr wrap="square" rtlCol="0">
            <a:spAutoFit/>
          </a:bodyPr>
          <a:lstStyle/>
          <a:p>
            <a:pPr algn="ctr"/>
            <a:r>
              <a:rPr lang="en-US" sz="3200" dirty="0" smtClean="0">
                <a:solidFill>
                  <a:srgbClr val="FFFF00"/>
                </a:solidFill>
                <a:latin typeface="+mn-lt"/>
              </a:rPr>
              <a:t>Loop </a:t>
            </a:r>
            <a:r>
              <a:rPr lang="en-US" sz="3200" dirty="0" err="1" smtClean="0">
                <a:solidFill>
                  <a:srgbClr val="FFFF00"/>
                </a:solidFill>
                <a:latin typeface="+mn-lt"/>
              </a:rPr>
              <a:t>ileostomy</a:t>
            </a:r>
            <a:r>
              <a:rPr lang="en-US" sz="3200" dirty="0" smtClean="0">
                <a:solidFill>
                  <a:srgbClr val="FFFF00"/>
                </a:solidFill>
                <a:latin typeface="+mn-lt"/>
              </a:rPr>
              <a:t>/colonic </a:t>
            </a:r>
            <a:r>
              <a:rPr lang="en-US" sz="3200" dirty="0" err="1" smtClean="0">
                <a:solidFill>
                  <a:srgbClr val="FFFF00"/>
                </a:solidFill>
                <a:latin typeface="+mn-lt"/>
              </a:rPr>
              <a:t>lavage</a:t>
            </a:r>
            <a:r>
              <a:rPr lang="en-US" sz="3200" dirty="0" smtClean="0">
                <a:solidFill>
                  <a:srgbClr val="FFFF00"/>
                </a:solidFill>
                <a:latin typeface="+mn-lt"/>
              </a:rPr>
              <a:t> </a:t>
            </a:r>
            <a:r>
              <a:rPr lang="en-US" sz="3200" dirty="0" err="1" smtClean="0">
                <a:solidFill>
                  <a:srgbClr val="FFFF00"/>
                </a:solidFill>
                <a:latin typeface="+mn-lt"/>
              </a:rPr>
              <a:t>v</a:t>
            </a:r>
            <a:r>
              <a:rPr lang="en-US" sz="3200" dirty="0" smtClean="0">
                <a:solidFill>
                  <a:srgbClr val="FFFF00"/>
                </a:solidFill>
                <a:latin typeface="+mn-lt"/>
              </a:rPr>
              <a:t>. total abdominal colectomy</a:t>
            </a:r>
          </a:p>
          <a:p>
            <a:pPr algn="ctr"/>
            <a:endParaRPr lang="en-US" sz="3200" dirty="0" smtClean="0">
              <a:solidFill>
                <a:srgbClr val="FFFFFF"/>
              </a:solidFill>
              <a:latin typeface="+mn-lt"/>
            </a:endParaRPr>
          </a:p>
        </p:txBody>
      </p:sp>
      <p:sp>
        <p:nvSpPr>
          <p:cNvPr id="3" name="TextBox 2"/>
          <p:cNvSpPr txBox="1"/>
          <p:nvPr/>
        </p:nvSpPr>
        <p:spPr>
          <a:xfrm>
            <a:off x="483809" y="2096961"/>
            <a:ext cx="6778243" cy="2246769"/>
          </a:xfrm>
          <a:prstGeom prst="rect">
            <a:avLst/>
          </a:prstGeom>
          <a:noFill/>
        </p:spPr>
        <p:txBody>
          <a:bodyPr wrap="none" rtlCol="0">
            <a:spAutoFit/>
          </a:bodyPr>
          <a:lstStyle/>
          <a:p>
            <a:r>
              <a:rPr lang="en-US" sz="2800" dirty="0" smtClean="0">
                <a:solidFill>
                  <a:schemeClr val="bg1"/>
                </a:solidFill>
              </a:rPr>
              <a:t>-Is there a patient that is better </a:t>
            </a:r>
            <a:r>
              <a:rPr lang="en-US" sz="2800" dirty="0" smtClean="0">
                <a:solidFill>
                  <a:schemeClr val="bg1"/>
                </a:solidFill>
              </a:rPr>
              <a:t>off </a:t>
            </a:r>
            <a:r>
              <a:rPr lang="en-US" sz="2800" dirty="0" smtClean="0">
                <a:solidFill>
                  <a:schemeClr val="bg1"/>
                </a:solidFill>
              </a:rPr>
              <a:t>with TAC?</a:t>
            </a:r>
          </a:p>
          <a:p>
            <a:r>
              <a:rPr lang="en-US" sz="2800" dirty="0" smtClean="0">
                <a:solidFill>
                  <a:schemeClr val="bg1"/>
                </a:solidFill>
              </a:rPr>
              <a:t>-Who is not a candidate for this operation?</a:t>
            </a:r>
          </a:p>
          <a:p>
            <a:endParaRPr lang="en-US" sz="2800" dirty="0">
              <a:solidFill>
                <a:schemeClr val="bg1"/>
              </a:solidFill>
            </a:endParaRPr>
          </a:p>
          <a:p>
            <a:r>
              <a:rPr lang="en-US" sz="2800" dirty="0" smtClean="0">
                <a:solidFill>
                  <a:schemeClr val="bg1"/>
                </a:solidFill>
              </a:rPr>
              <a:t>	*Patients with colonic compromise.</a:t>
            </a:r>
          </a:p>
          <a:p>
            <a:r>
              <a:rPr lang="en-US" sz="2800" dirty="0">
                <a:solidFill>
                  <a:schemeClr val="bg1"/>
                </a:solidFill>
              </a:rPr>
              <a:t>	</a:t>
            </a:r>
          </a:p>
        </p:txBody>
      </p:sp>
    </p:spTree>
    <p:extLst>
      <p:ext uri="{BB962C8B-B14F-4D97-AF65-F5344CB8AC3E}">
        <p14:creationId xmlns:p14="http://schemas.microsoft.com/office/powerpoint/2010/main" val="556820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43091"/>
            <a:ext cx="9144000" cy="1569660"/>
          </a:xfrm>
          <a:prstGeom prst="rect">
            <a:avLst/>
          </a:prstGeom>
          <a:noFill/>
        </p:spPr>
        <p:txBody>
          <a:bodyPr wrap="square" rtlCol="0">
            <a:spAutoFit/>
          </a:bodyPr>
          <a:lstStyle/>
          <a:p>
            <a:pPr algn="ctr"/>
            <a:r>
              <a:rPr lang="en-US" sz="3200" dirty="0" smtClean="0">
                <a:solidFill>
                  <a:srgbClr val="FFFF00"/>
                </a:solidFill>
                <a:latin typeface="+mn-lt"/>
              </a:rPr>
              <a:t>Loop </a:t>
            </a:r>
            <a:r>
              <a:rPr lang="en-US" sz="3200" dirty="0" err="1" smtClean="0">
                <a:solidFill>
                  <a:srgbClr val="FFFF00"/>
                </a:solidFill>
                <a:latin typeface="+mn-lt"/>
              </a:rPr>
              <a:t>ileostomy</a:t>
            </a:r>
            <a:r>
              <a:rPr lang="en-US" sz="3200" dirty="0" smtClean="0">
                <a:solidFill>
                  <a:srgbClr val="FFFF00"/>
                </a:solidFill>
                <a:latin typeface="+mn-lt"/>
              </a:rPr>
              <a:t>/colonic </a:t>
            </a:r>
            <a:r>
              <a:rPr lang="en-US" sz="3200" dirty="0" err="1" smtClean="0">
                <a:solidFill>
                  <a:srgbClr val="FFFF00"/>
                </a:solidFill>
                <a:latin typeface="+mn-lt"/>
              </a:rPr>
              <a:t>lavage</a:t>
            </a:r>
            <a:r>
              <a:rPr lang="en-US" sz="3200" dirty="0" smtClean="0">
                <a:solidFill>
                  <a:srgbClr val="FFFF00"/>
                </a:solidFill>
                <a:latin typeface="+mn-lt"/>
              </a:rPr>
              <a:t> </a:t>
            </a:r>
            <a:r>
              <a:rPr lang="en-US" sz="3200" dirty="0" err="1" smtClean="0">
                <a:solidFill>
                  <a:srgbClr val="FFFF00"/>
                </a:solidFill>
                <a:latin typeface="+mn-lt"/>
              </a:rPr>
              <a:t>v</a:t>
            </a:r>
            <a:r>
              <a:rPr lang="en-US" sz="3200" dirty="0" smtClean="0">
                <a:solidFill>
                  <a:srgbClr val="FFFF00"/>
                </a:solidFill>
                <a:latin typeface="+mn-lt"/>
              </a:rPr>
              <a:t>. total abdominal colectomy</a:t>
            </a:r>
          </a:p>
          <a:p>
            <a:pPr algn="ctr"/>
            <a:endParaRPr lang="en-US" sz="3200" dirty="0" smtClean="0">
              <a:solidFill>
                <a:srgbClr val="FFFFFF"/>
              </a:solidFill>
              <a:latin typeface="+mn-lt"/>
            </a:endParaRPr>
          </a:p>
        </p:txBody>
      </p:sp>
      <p:sp>
        <p:nvSpPr>
          <p:cNvPr id="3" name="TextBox 2"/>
          <p:cNvSpPr txBox="1"/>
          <p:nvPr/>
        </p:nvSpPr>
        <p:spPr>
          <a:xfrm>
            <a:off x="483809" y="2096961"/>
            <a:ext cx="6778243" cy="2677656"/>
          </a:xfrm>
          <a:prstGeom prst="rect">
            <a:avLst/>
          </a:prstGeom>
          <a:noFill/>
        </p:spPr>
        <p:txBody>
          <a:bodyPr wrap="none" rtlCol="0">
            <a:spAutoFit/>
          </a:bodyPr>
          <a:lstStyle/>
          <a:p>
            <a:r>
              <a:rPr lang="en-US" sz="2800" dirty="0" smtClean="0">
                <a:solidFill>
                  <a:schemeClr val="bg1"/>
                </a:solidFill>
              </a:rPr>
              <a:t>-Is there a patient that is better </a:t>
            </a:r>
            <a:r>
              <a:rPr lang="en-US" sz="2800" dirty="0" smtClean="0">
                <a:solidFill>
                  <a:schemeClr val="bg1"/>
                </a:solidFill>
              </a:rPr>
              <a:t>off </a:t>
            </a:r>
            <a:r>
              <a:rPr lang="en-US" sz="2800" dirty="0" smtClean="0">
                <a:solidFill>
                  <a:schemeClr val="bg1"/>
                </a:solidFill>
              </a:rPr>
              <a:t>with TAC?</a:t>
            </a:r>
          </a:p>
          <a:p>
            <a:r>
              <a:rPr lang="en-US" sz="2800" dirty="0" smtClean="0">
                <a:solidFill>
                  <a:schemeClr val="bg1"/>
                </a:solidFill>
              </a:rPr>
              <a:t>-Who is not a candidate for this operation?</a:t>
            </a:r>
          </a:p>
          <a:p>
            <a:endParaRPr lang="en-US" sz="2800" dirty="0">
              <a:solidFill>
                <a:schemeClr val="bg1"/>
              </a:solidFill>
            </a:endParaRPr>
          </a:p>
          <a:p>
            <a:r>
              <a:rPr lang="en-US" sz="2800" dirty="0" smtClean="0">
                <a:solidFill>
                  <a:schemeClr val="bg1"/>
                </a:solidFill>
              </a:rPr>
              <a:t>	*Patients with colonic compromise.</a:t>
            </a:r>
          </a:p>
          <a:p>
            <a:r>
              <a:rPr lang="en-US" sz="2800" dirty="0">
                <a:solidFill>
                  <a:schemeClr val="bg1"/>
                </a:solidFill>
              </a:rPr>
              <a:t>	</a:t>
            </a:r>
            <a:r>
              <a:rPr lang="en-US" sz="2800" dirty="0" smtClean="0">
                <a:solidFill>
                  <a:schemeClr val="bg1"/>
                </a:solidFill>
              </a:rPr>
              <a:t>*Abdominal compartment syndrome.</a:t>
            </a:r>
          </a:p>
          <a:p>
            <a:r>
              <a:rPr lang="en-US" sz="2800" dirty="0">
                <a:solidFill>
                  <a:schemeClr val="bg1"/>
                </a:solidFill>
              </a:rPr>
              <a:t>	</a:t>
            </a:r>
          </a:p>
        </p:txBody>
      </p:sp>
    </p:spTree>
    <p:extLst>
      <p:ext uri="{BB962C8B-B14F-4D97-AF65-F5344CB8AC3E}">
        <p14:creationId xmlns:p14="http://schemas.microsoft.com/office/powerpoint/2010/main" val="11256461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43091"/>
            <a:ext cx="9144000" cy="1569660"/>
          </a:xfrm>
          <a:prstGeom prst="rect">
            <a:avLst/>
          </a:prstGeom>
          <a:noFill/>
        </p:spPr>
        <p:txBody>
          <a:bodyPr wrap="square" rtlCol="0">
            <a:spAutoFit/>
          </a:bodyPr>
          <a:lstStyle/>
          <a:p>
            <a:pPr algn="ctr"/>
            <a:r>
              <a:rPr lang="en-US" sz="3200" dirty="0" smtClean="0">
                <a:solidFill>
                  <a:srgbClr val="FFFF00"/>
                </a:solidFill>
                <a:latin typeface="+mn-lt"/>
              </a:rPr>
              <a:t>Loop </a:t>
            </a:r>
            <a:r>
              <a:rPr lang="en-US" sz="3200" dirty="0" err="1" smtClean="0">
                <a:solidFill>
                  <a:srgbClr val="FFFF00"/>
                </a:solidFill>
                <a:latin typeface="+mn-lt"/>
              </a:rPr>
              <a:t>ileostomy</a:t>
            </a:r>
            <a:r>
              <a:rPr lang="en-US" sz="3200" dirty="0" smtClean="0">
                <a:solidFill>
                  <a:srgbClr val="FFFF00"/>
                </a:solidFill>
                <a:latin typeface="+mn-lt"/>
              </a:rPr>
              <a:t>/colonic </a:t>
            </a:r>
            <a:r>
              <a:rPr lang="en-US" sz="3200" dirty="0" err="1" smtClean="0">
                <a:solidFill>
                  <a:srgbClr val="FFFF00"/>
                </a:solidFill>
                <a:latin typeface="+mn-lt"/>
              </a:rPr>
              <a:t>lavage</a:t>
            </a:r>
            <a:r>
              <a:rPr lang="en-US" sz="3200" dirty="0" smtClean="0">
                <a:solidFill>
                  <a:srgbClr val="FFFF00"/>
                </a:solidFill>
                <a:latin typeface="+mn-lt"/>
              </a:rPr>
              <a:t> </a:t>
            </a:r>
            <a:r>
              <a:rPr lang="en-US" sz="3200" dirty="0" err="1" smtClean="0">
                <a:solidFill>
                  <a:srgbClr val="FFFF00"/>
                </a:solidFill>
                <a:latin typeface="+mn-lt"/>
              </a:rPr>
              <a:t>v</a:t>
            </a:r>
            <a:r>
              <a:rPr lang="en-US" sz="3200" dirty="0" smtClean="0">
                <a:solidFill>
                  <a:srgbClr val="FFFF00"/>
                </a:solidFill>
                <a:latin typeface="+mn-lt"/>
              </a:rPr>
              <a:t>. total abdominal colectomy</a:t>
            </a:r>
          </a:p>
          <a:p>
            <a:pPr algn="ctr"/>
            <a:endParaRPr lang="en-US" sz="3200" dirty="0" smtClean="0">
              <a:solidFill>
                <a:srgbClr val="FFFFFF"/>
              </a:solidFill>
              <a:latin typeface="+mn-lt"/>
            </a:endParaRPr>
          </a:p>
        </p:txBody>
      </p:sp>
      <p:sp>
        <p:nvSpPr>
          <p:cNvPr id="3" name="TextBox 2"/>
          <p:cNvSpPr txBox="1"/>
          <p:nvPr/>
        </p:nvSpPr>
        <p:spPr>
          <a:xfrm>
            <a:off x="483809" y="2096961"/>
            <a:ext cx="7669137" cy="3539431"/>
          </a:xfrm>
          <a:prstGeom prst="rect">
            <a:avLst/>
          </a:prstGeom>
          <a:noFill/>
        </p:spPr>
        <p:txBody>
          <a:bodyPr wrap="none" rtlCol="0">
            <a:spAutoFit/>
          </a:bodyPr>
          <a:lstStyle/>
          <a:p>
            <a:r>
              <a:rPr lang="en-US" sz="2800" dirty="0" smtClean="0">
                <a:solidFill>
                  <a:schemeClr val="bg1"/>
                </a:solidFill>
              </a:rPr>
              <a:t>-Is there a patient that is better </a:t>
            </a:r>
            <a:r>
              <a:rPr lang="en-US" sz="2800" dirty="0" smtClean="0">
                <a:solidFill>
                  <a:schemeClr val="bg1"/>
                </a:solidFill>
              </a:rPr>
              <a:t>off </a:t>
            </a:r>
            <a:r>
              <a:rPr lang="en-US" sz="2800" dirty="0" smtClean="0">
                <a:solidFill>
                  <a:schemeClr val="bg1"/>
                </a:solidFill>
              </a:rPr>
              <a:t>with TAC?</a:t>
            </a:r>
          </a:p>
          <a:p>
            <a:r>
              <a:rPr lang="en-US" sz="2800" dirty="0" smtClean="0">
                <a:solidFill>
                  <a:schemeClr val="bg1"/>
                </a:solidFill>
              </a:rPr>
              <a:t>-Who is not a candidate for this operation?</a:t>
            </a:r>
          </a:p>
          <a:p>
            <a:endParaRPr lang="en-US" sz="2800" dirty="0">
              <a:solidFill>
                <a:schemeClr val="bg1"/>
              </a:solidFill>
            </a:endParaRPr>
          </a:p>
          <a:p>
            <a:r>
              <a:rPr lang="en-US" sz="2800" dirty="0" smtClean="0">
                <a:solidFill>
                  <a:schemeClr val="bg1"/>
                </a:solidFill>
              </a:rPr>
              <a:t>	*Patients with colonic compromise.</a:t>
            </a:r>
          </a:p>
          <a:p>
            <a:r>
              <a:rPr lang="en-US" sz="2800" dirty="0">
                <a:solidFill>
                  <a:schemeClr val="bg1"/>
                </a:solidFill>
              </a:rPr>
              <a:t>	</a:t>
            </a:r>
            <a:r>
              <a:rPr lang="en-US" sz="2800" dirty="0" smtClean="0">
                <a:solidFill>
                  <a:schemeClr val="bg1"/>
                </a:solidFill>
              </a:rPr>
              <a:t>*Abdominal compartment syndrome.</a:t>
            </a:r>
          </a:p>
          <a:p>
            <a:r>
              <a:rPr lang="en-US" sz="2800" dirty="0">
                <a:solidFill>
                  <a:schemeClr val="bg1"/>
                </a:solidFill>
              </a:rPr>
              <a:t>	</a:t>
            </a:r>
            <a:r>
              <a:rPr lang="en-US" sz="2800" dirty="0" smtClean="0">
                <a:solidFill>
                  <a:schemeClr val="bg1"/>
                </a:solidFill>
              </a:rPr>
              <a:t>*Patient population that has done the worse-</a:t>
            </a:r>
          </a:p>
          <a:p>
            <a:r>
              <a:rPr lang="en-US" sz="2800" dirty="0">
                <a:solidFill>
                  <a:schemeClr val="bg1"/>
                </a:solidFill>
              </a:rPr>
              <a:t> </a:t>
            </a:r>
            <a:r>
              <a:rPr lang="en-US" sz="2800" dirty="0" smtClean="0">
                <a:solidFill>
                  <a:schemeClr val="bg1"/>
                </a:solidFill>
              </a:rPr>
              <a:t> 		Patients with acute renal failure (</a:t>
            </a:r>
            <a:r>
              <a:rPr lang="en-US" sz="2800" dirty="0" err="1" smtClean="0">
                <a:solidFill>
                  <a:schemeClr val="bg1"/>
                </a:solidFill>
              </a:rPr>
              <a:t>anuric</a:t>
            </a:r>
            <a:r>
              <a:rPr lang="en-US" sz="2800" dirty="0" smtClean="0">
                <a:solidFill>
                  <a:schemeClr val="bg1"/>
                </a:solidFill>
              </a:rPr>
              <a:t>,</a:t>
            </a:r>
          </a:p>
          <a:p>
            <a:r>
              <a:rPr lang="en-US" sz="2800" dirty="0">
                <a:solidFill>
                  <a:schemeClr val="bg1"/>
                </a:solidFill>
              </a:rPr>
              <a:t>	</a:t>
            </a:r>
            <a:r>
              <a:rPr lang="en-US" sz="2800" dirty="0" smtClean="0">
                <a:solidFill>
                  <a:schemeClr val="bg1"/>
                </a:solidFill>
              </a:rPr>
              <a:t>	 ongoing fluid </a:t>
            </a:r>
            <a:r>
              <a:rPr lang="en-US" sz="2800" dirty="0" err="1" smtClean="0">
                <a:solidFill>
                  <a:schemeClr val="bg1"/>
                </a:solidFill>
              </a:rPr>
              <a:t>resusc</a:t>
            </a:r>
            <a:r>
              <a:rPr lang="en-US" sz="2800" dirty="0" smtClean="0">
                <a:solidFill>
                  <a:schemeClr val="bg1"/>
                </a:solidFill>
              </a:rPr>
              <a:t>, requiring hemodialysis.</a:t>
            </a:r>
            <a:endParaRPr lang="en-US" sz="2800" dirty="0">
              <a:solidFill>
                <a:schemeClr val="bg1"/>
              </a:solidFill>
            </a:endParaRPr>
          </a:p>
        </p:txBody>
      </p:sp>
    </p:spTree>
    <p:extLst>
      <p:ext uri="{BB962C8B-B14F-4D97-AF65-F5344CB8AC3E}">
        <p14:creationId xmlns:p14="http://schemas.microsoft.com/office/powerpoint/2010/main" val="3329254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43091"/>
            <a:ext cx="9144000" cy="1569660"/>
          </a:xfrm>
          <a:prstGeom prst="rect">
            <a:avLst/>
          </a:prstGeom>
          <a:noFill/>
        </p:spPr>
        <p:txBody>
          <a:bodyPr wrap="square" rtlCol="0">
            <a:spAutoFit/>
          </a:bodyPr>
          <a:lstStyle/>
          <a:p>
            <a:pPr algn="ctr"/>
            <a:r>
              <a:rPr lang="en-US" sz="3200" dirty="0" smtClean="0">
                <a:solidFill>
                  <a:srgbClr val="FFFF00"/>
                </a:solidFill>
                <a:latin typeface="+mn-lt"/>
              </a:rPr>
              <a:t>Loop </a:t>
            </a:r>
            <a:r>
              <a:rPr lang="en-US" sz="3200" dirty="0" err="1" smtClean="0">
                <a:solidFill>
                  <a:srgbClr val="FFFF00"/>
                </a:solidFill>
                <a:latin typeface="+mn-lt"/>
              </a:rPr>
              <a:t>ileostomy</a:t>
            </a:r>
            <a:r>
              <a:rPr lang="en-US" sz="3200" dirty="0" smtClean="0">
                <a:solidFill>
                  <a:srgbClr val="FFFF00"/>
                </a:solidFill>
                <a:latin typeface="+mn-lt"/>
              </a:rPr>
              <a:t>/colonic </a:t>
            </a:r>
            <a:r>
              <a:rPr lang="en-US" sz="3200" dirty="0" err="1" smtClean="0">
                <a:solidFill>
                  <a:srgbClr val="FFFF00"/>
                </a:solidFill>
                <a:latin typeface="+mn-lt"/>
              </a:rPr>
              <a:t>lavage</a:t>
            </a:r>
            <a:r>
              <a:rPr lang="en-US" sz="3200" dirty="0" smtClean="0">
                <a:solidFill>
                  <a:srgbClr val="FFFF00"/>
                </a:solidFill>
                <a:latin typeface="+mn-lt"/>
              </a:rPr>
              <a:t> </a:t>
            </a:r>
            <a:r>
              <a:rPr lang="en-US" sz="3200" dirty="0" err="1" smtClean="0">
                <a:solidFill>
                  <a:srgbClr val="FFFF00"/>
                </a:solidFill>
                <a:latin typeface="+mn-lt"/>
              </a:rPr>
              <a:t>v</a:t>
            </a:r>
            <a:r>
              <a:rPr lang="en-US" sz="3200" dirty="0" smtClean="0">
                <a:solidFill>
                  <a:srgbClr val="FFFF00"/>
                </a:solidFill>
                <a:latin typeface="+mn-lt"/>
              </a:rPr>
              <a:t>. total abdominal colectomy</a:t>
            </a:r>
          </a:p>
          <a:p>
            <a:pPr algn="ctr"/>
            <a:endParaRPr lang="en-US" sz="3200" dirty="0" smtClean="0">
              <a:solidFill>
                <a:srgbClr val="FFFFFF"/>
              </a:solidFill>
              <a:latin typeface="+mn-lt"/>
            </a:endParaRPr>
          </a:p>
        </p:txBody>
      </p:sp>
      <p:sp>
        <p:nvSpPr>
          <p:cNvPr id="3" name="TextBox 2"/>
          <p:cNvSpPr txBox="1"/>
          <p:nvPr/>
        </p:nvSpPr>
        <p:spPr>
          <a:xfrm>
            <a:off x="483809" y="2096960"/>
            <a:ext cx="8394042" cy="3108544"/>
          </a:xfrm>
          <a:prstGeom prst="rect">
            <a:avLst/>
          </a:prstGeom>
          <a:noFill/>
        </p:spPr>
        <p:txBody>
          <a:bodyPr wrap="square" rtlCol="0">
            <a:spAutoFit/>
          </a:bodyPr>
          <a:lstStyle/>
          <a:p>
            <a:r>
              <a:rPr lang="en-US" sz="2800" dirty="0" smtClean="0">
                <a:solidFill>
                  <a:schemeClr val="bg1"/>
                </a:solidFill>
              </a:rPr>
              <a:t>-If they get loop ileostomy and don</a:t>
            </a:r>
            <a:r>
              <a:rPr lang="fr-FR" sz="2800" dirty="0" smtClean="0">
                <a:solidFill>
                  <a:schemeClr val="bg1"/>
                </a:solidFill>
              </a:rPr>
              <a:t>’</a:t>
            </a:r>
            <a:r>
              <a:rPr lang="en-US" sz="2800" dirty="0" smtClean="0">
                <a:solidFill>
                  <a:schemeClr val="bg1"/>
                </a:solidFill>
              </a:rPr>
              <a:t>t seem to be getting better, when do you take out the colon?  </a:t>
            </a:r>
          </a:p>
          <a:p>
            <a:r>
              <a:rPr lang="en-US" sz="2800" dirty="0" smtClean="0">
                <a:solidFill>
                  <a:schemeClr val="bg1"/>
                </a:solidFill>
              </a:rPr>
              <a:t>-What is the normal trajectory of improvement</a:t>
            </a:r>
            <a:endParaRPr lang="en-US" sz="2800" dirty="0" smtClean="0">
              <a:solidFill>
                <a:schemeClr val="bg1"/>
              </a:solidFill>
            </a:endParaRPr>
          </a:p>
          <a:p>
            <a:endParaRPr lang="en-US" sz="2800" dirty="0">
              <a:solidFill>
                <a:schemeClr val="bg1"/>
              </a:solidFill>
            </a:endParaRPr>
          </a:p>
          <a:p>
            <a:r>
              <a:rPr lang="en-US" sz="2800" dirty="0" smtClean="0">
                <a:solidFill>
                  <a:schemeClr val="bg1"/>
                </a:solidFill>
              </a:rPr>
              <a:t>	*Patients </a:t>
            </a:r>
            <a:r>
              <a:rPr lang="en-US" sz="2800" dirty="0" smtClean="0">
                <a:solidFill>
                  <a:schemeClr val="bg1"/>
                </a:solidFill>
              </a:rPr>
              <a:t>that develop abdominal compartment </a:t>
            </a:r>
          </a:p>
          <a:p>
            <a:r>
              <a:rPr lang="en-US" sz="2800" dirty="0">
                <a:solidFill>
                  <a:schemeClr val="bg1"/>
                </a:solidFill>
              </a:rPr>
              <a:t>	</a:t>
            </a:r>
            <a:r>
              <a:rPr lang="en-US" sz="2800" dirty="0" smtClean="0">
                <a:solidFill>
                  <a:schemeClr val="bg1"/>
                </a:solidFill>
              </a:rPr>
              <a:t>syndrome.  We leave drain on everyone.</a:t>
            </a:r>
          </a:p>
          <a:p>
            <a:r>
              <a:rPr lang="en-US" sz="2800" dirty="0">
                <a:solidFill>
                  <a:schemeClr val="bg1"/>
                </a:solidFill>
              </a:rPr>
              <a:t>	</a:t>
            </a:r>
            <a:r>
              <a:rPr lang="en-US" sz="2800" dirty="0" smtClean="0">
                <a:solidFill>
                  <a:schemeClr val="bg1"/>
                </a:solidFill>
              </a:rPr>
              <a:t>*Over 50% will plateau for about 5 days.</a:t>
            </a:r>
            <a:endParaRPr lang="en-US" sz="2800" dirty="0">
              <a:solidFill>
                <a:schemeClr val="bg1"/>
              </a:solidFill>
            </a:endParaRPr>
          </a:p>
        </p:txBody>
      </p:sp>
    </p:spTree>
    <p:extLst>
      <p:ext uri="{BB962C8B-B14F-4D97-AF65-F5344CB8AC3E}">
        <p14:creationId xmlns:p14="http://schemas.microsoft.com/office/powerpoint/2010/main" val="436873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a:hlinkClick r:id="" action="ppaction://ole?verb=0"/>
          </p:cNvPr>
          <p:cNvPicPr>
            <a:picLocks noChangeAspect="1" noChangeArrowheads="1"/>
          </p:cNvPicPr>
          <p:nvPr/>
        </p:nvPicPr>
        <p:blipFill>
          <a:blip r:embed="rId3"/>
          <a:srcRect/>
          <a:stretch>
            <a:fillRect/>
          </a:stretch>
        </p:blipFill>
        <p:spPr bwMode="auto">
          <a:xfrm>
            <a:off x="354013" y="180975"/>
            <a:ext cx="755650" cy="779463"/>
          </a:xfrm>
          <a:prstGeom prst="rect">
            <a:avLst/>
          </a:prstGeom>
          <a:noFill/>
          <a:ln w="12700">
            <a:noFill/>
            <a:miter lim="800000"/>
            <a:headEnd/>
            <a:tailEnd/>
          </a:ln>
          <a:effectLst/>
        </p:spPr>
      </p:pic>
      <p:sp>
        <p:nvSpPr>
          <p:cNvPr id="70659" name="Line 3"/>
          <p:cNvSpPr>
            <a:spLocks noChangeShapeType="1"/>
          </p:cNvSpPr>
          <p:nvPr/>
        </p:nvSpPr>
        <p:spPr bwMode="auto">
          <a:xfrm flipV="1">
            <a:off x="1109663" y="904875"/>
            <a:ext cx="2463800" cy="0"/>
          </a:xfrm>
          <a:prstGeom prst="line">
            <a:avLst/>
          </a:prstGeom>
          <a:noFill/>
          <a:ln w="76200">
            <a:solidFill>
              <a:srgbClr val="FFAF0E"/>
            </a:solidFill>
            <a:round/>
            <a:headEnd/>
            <a:tailEnd/>
          </a:ln>
        </p:spPr>
        <p:txBody>
          <a:bodyPr wrap="none" anchor="ctr">
            <a:prstTxWarp prst="textNoShape">
              <a:avLst/>
            </a:prstTxWarp>
          </a:bodyPr>
          <a:lstStyle/>
          <a:p>
            <a:endParaRPr lang="en-US"/>
          </a:p>
        </p:txBody>
      </p:sp>
      <p:sp>
        <p:nvSpPr>
          <p:cNvPr id="70660" name="Text Box 4"/>
          <p:cNvSpPr txBox="1">
            <a:spLocks noChangeArrowheads="1"/>
          </p:cNvSpPr>
          <p:nvPr/>
        </p:nvSpPr>
        <p:spPr bwMode="auto">
          <a:xfrm>
            <a:off x="1131888" y="303213"/>
            <a:ext cx="2441575" cy="579437"/>
          </a:xfrm>
          <a:prstGeom prst="rect">
            <a:avLst/>
          </a:prstGeom>
          <a:noFill/>
          <a:ln w="9525">
            <a:noFill/>
            <a:miter lim="800000"/>
            <a:headEnd/>
            <a:tailEnd/>
          </a:ln>
        </p:spPr>
        <p:txBody>
          <a:bodyPr wrap="none">
            <a:prstTxWarp prst="textNoShape">
              <a:avLst/>
            </a:prstTxWarp>
            <a:spAutoFit/>
          </a:bodyPr>
          <a:lstStyle/>
          <a:p>
            <a:r>
              <a:rPr lang="en-US" sz="3200">
                <a:solidFill>
                  <a:schemeClr val="bg1"/>
                </a:solidFill>
              </a:rPr>
              <a:t>Risk Factors</a:t>
            </a:r>
          </a:p>
        </p:txBody>
      </p:sp>
      <p:sp>
        <p:nvSpPr>
          <p:cNvPr id="70661" name="Text Box 5"/>
          <p:cNvSpPr txBox="1">
            <a:spLocks noChangeArrowheads="1"/>
          </p:cNvSpPr>
          <p:nvPr/>
        </p:nvSpPr>
        <p:spPr bwMode="auto">
          <a:xfrm>
            <a:off x="354013" y="1571625"/>
            <a:ext cx="8612187" cy="5216525"/>
          </a:xfrm>
          <a:prstGeom prst="rect">
            <a:avLst/>
          </a:prstGeom>
          <a:noFill/>
          <a:ln w="9525">
            <a:noFill/>
            <a:miter lim="800000"/>
            <a:headEnd/>
            <a:tailEnd/>
          </a:ln>
        </p:spPr>
        <p:txBody>
          <a:bodyPr>
            <a:prstTxWarp prst="textNoShape">
              <a:avLst/>
            </a:prstTxWarp>
            <a:spAutoFit/>
          </a:bodyPr>
          <a:lstStyle/>
          <a:p>
            <a:r>
              <a:rPr lang="en-US" sz="2800">
                <a:solidFill>
                  <a:schemeClr val="bg1"/>
                </a:solidFill>
              </a:rPr>
              <a:t>-Antibiotic use (fluoroquinolones, 2</a:t>
            </a:r>
            <a:r>
              <a:rPr lang="en-US" sz="2800" baseline="30000">
                <a:solidFill>
                  <a:schemeClr val="bg1"/>
                </a:solidFill>
              </a:rPr>
              <a:t>nd</a:t>
            </a:r>
            <a:r>
              <a:rPr lang="en-US" sz="2800">
                <a:solidFill>
                  <a:schemeClr val="bg1"/>
                </a:solidFill>
              </a:rPr>
              <a:t> &amp; 3</a:t>
            </a:r>
            <a:r>
              <a:rPr lang="en-US" sz="2800" baseline="30000">
                <a:solidFill>
                  <a:schemeClr val="bg1"/>
                </a:solidFill>
              </a:rPr>
              <a:t>rd</a:t>
            </a:r>
            <a:r>
              <a:rPr lang="en-US" sz="2800">
                <a:solidFill>
                  <a:schemeClr val="bg1"/>
                </a:solidFill>
              </a:rPr>
              <a:t> generation</a:t>
            </a:r>
          </a:p>
          <a:p>
            <a:r>
              <a:rPr lang="en-US" sz="2800">
                <a:solidFill>
                  <a:schemeClr val="bg1"/>
                </a:solidFill>
              </a:rPr>
              <a:t>     cephalosporins, clindamycin, &amp; </a:t>
            </a:r>
            <a:r>
              <a:rPr lang="en-US" sz="2800">
                <a:solidFill>
                  <a:schemeClr val="bg1"/>
                </a:solidFill>
                <a:latin typeface="Symbol" pitchFamily="84" charset="2"/>
                <a:sym typeface="Symbol" pitchFamily="84" charset="2"/>
              </a:rPr>
              <a:t></a:t>
            </a:r>
            <a:r>
              <a:rPr lang="en-US" sz="2800">
                <a:solidFill>
                  <a:schemeClr val="bg1"/>
                </a:solidFill>
              </a:rPr>
              <a:t>-lactams)</a:t>
            </a:r>
          </a:p>
          <a:p>
            <a:endParaRPr lang="en-US" sz="2800">
              <a:solidFill>
                <a:schemeClr val="bg1"/>
              </a:solidFill>
            </a:endParaRPr>
          </a:p>
          <a:p>
            <a:r>
              <a:rPr lang="en-US" sz="2800">
                <a:solidFill>
                  <a:schemeClr val="bg1"/>
                </a:solidFill>
              </a:rPr>
              <a:t>-Hospitalization (20-40% patients colonized)</a:t>
            </a:r>
          </a:p>
          <a:p>
            <a:endParaRPr lang="en-US" sz="2800">
              <a:solidFill>
                <a:schemeClr val="bg1"/>
              </a:solidFill>
            </a:endParaRPr>
          </a:p>
          <a:p>
            <a:r>
              <a:rPr lang="en-US" sz="2800">
                <a:solidFill>
                  <a:schemeClr val="bg1"/>
                </a:solidFill>
              </a:rPr>
              <a:t>-Advanced age</a:t>
            </a:r>
          </a:p>
          <a:p>
            <a:endParaRPr lang="en-US" sz="2800">
              <a:solidFill>
                <a:schemeClr val="bg1"/>
              </a:solidFill>
            </a:endParaRPr>
          </a:p>
          <a:p>
            <a:r>
              <a:rPr lang="en-US" sz="2800">
                <a:solidFill>
                  <a:schemeClr val="bg1"/>
                </a:solidFill>
              </a:rPr>
              <a:t>-Immunosuppresion</a:t>
            </a:r>
          </a:p>
          <a:p>
            <a:endParaRPr lang="en-US" sz="2800">
              <a:solidFill>
                <a:schemeClr val="bg1"/>
              </a:solidFill>
            </a:endParaRPr>
          </a:p>
          <a:p>
            <a:r>
              <a:rPr lang="en-US" sz="2800">
                <a:solidFill>
                  <a:schemeClr val="bg1"/>
                </a:solidFill>
              </a:rPr>
              <a:t>-Antacids (PPI and H</a:t>
            </a:r>
            <a:r>
              <a:rPr lang="en-US" sz="2800" baseline="-25000">
                <a:solidFill>
                  <a:schemeClr val="bg1"/>
                </a:solidFill>
              </a:rPr>
              <a:t>2</a:t>
            </a:r>
            <a:r>
              <a:rPr lang="en-US" sz="2800">
                <a:solidFill>
                  <a:schemeClr val="bg1"/>
                </a:solidFill>
              </a:rPr>
              <a:t> blockers)</a:t>
            </a:r>
          </a:p>
          <a:p>
            <a:endParaRPr lang="en-US" sz="2800">
              <a:solidFill>
                <a:schemeClr val="bg1"/>
              </a:solidFill>
            </a:endParaRPr>
          </a:p>
          <a:p>
            <a:r>
              <a:rPr lang="en-US" sz="2800">
                <a:solidFill>
                  <a:schemeClr val="bg1"/>
                </a:solidFill>
              </a:rPr>
              <a:t>-GI surgery, IBD, NPO, elemental diets, NG tubes</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142013" y="137304"/>
            <a:ext cx="4933397" cy="66543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rcRect/>
          <a:stretch>
            <a:fillRect/>
          </a:stretch>
        </p:blipFill>
        <p:spPr bwMode="auto">
          <a:xfrm>
            <a:off x="1826259" y="78524"/>
            <a:ext cx="5646562" cy="6779476"/>
          </a:xfrm>
          <a:prstGeom prst="rect">
            <a:avLst/>
          </a:prstGeom>
          <a:noFill/>
          <a:ln w="9525">
            <a:noFill/>
            <a:miter lim="800000"/>
            <a:headEnd/>
            <a:tailEnd/>
          </a:ln>
        </p:spPr>
      </p:pic>
      <p:sp>
        <p:nvSpPr>
          <p:cNvPr id="2" name="Rectangle 1"/>
          <p:cNvSpPr/>
          <p:nvPr/>
        </p:nvSpPr>
        <p:spPr>
          <a:xfrm>
            <a:off x="2527635" y="5914753"/>
            <a:ext cx="2365767" cy="4856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315058" y="5864945"/>
            <a:ext cx="769004" cy="4856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1-06-11 at 11.44.21 AM.png"/>
          <p:cNvPicPr>
            <a:picLocks noChangeAspect="1"/>
          </p:cNvPicPr>
          <p:nvPr/>
        </p:nvPicPr>
        <p:blipFill>
          <a:blip r:embed="rId3"/>
          <a:stretch>
            <a:fillRect/>
          </a:stretch>
        </p:blipFill>
        <p:spPr>
          <a:xfrm>
            <a:off x="1233110" y="1522959"/>
            <a:ext cx="6665099" cy="35355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a:hlinkClick r:id="" action="ppaction://ole?verb=0"/>
          </p:cNvPr>
          <p:cNvPicPr>
            <a:picLocks noChangeAspect="1" noChangeArrowheads="1"/>
          </p:cNvPicPr>
          <p:nvPr/>
        </p:nvPicPr>
        <p:blipFill>
          <a:blip r:embed="rId3"/>
          <a:srcRect/>
          <a:stretch>
            <a:fillRect/>
          </a:stretch>
        </p:blipFill>
        <p:spPr bwMode="auto">
          <a:xfrm>
            <a:off x="354013" y="180975"/>
            <a:ext cx="755650" cy="779463"/>
          </a:xfrm>
          <a:prstGeom prst="rect">
            <a:avLst/>
          </a:prstGeom>
          <a:noFill/>
          <a:ln w="12700">
            <a:noFill/>
            <a:miter lim="800000"/>
            <a:headEnd/>
            <a:tailEnd/>
          </a:ln>
          <a:effectLst/>
        </p:spPr>
      </p:pic>
      <p:sp>
        <p:nvSpPr>
          <p:cNvPr id="192515" name="Line 3"/>
          <p:cNvSpPr>
            <a:spLocks noChangeShapeType="1"/>
          </p:cNvSpPr>
          <p:nvPr/>
        </p:nvSpPr>
        <p:spPr bwMode="auto">
          <a:xfrm flipV="1">
            <a:off x="1109663" y="904875"/>
            <a:ext cx="3255962" cy="0"/>
          </a:xfrm>
          <a:prstGeom prst="line">
            <a:avLst/>
          </a:prstGeom>
          <a:noFill/>
          <a:ln w="76200">
            <a:solidFill>
              <a:srgbClr val="FFAF0E"/>
            </a:solidFill>
            <a:round/>
            <a:headEnd/>
            <a:tailEnd/>
          </a:ln>
        </p:spPr>
        <p:txBody>
          <a:bodyPr wrap="none" anchor="ctr">
            <a:prstTxWarp prst="textNoShape">
              <a:avLst/>
            </a:prstTxWarp>
          </a:bodyPr>
          <a:lstStyle/>
          <a:p>
            <a:endParaRPr lang="en-US"/>
          </a:p>
        </p:txBody>
      </p:sp>
      <p:sp>
        <p:nvSpPr>
          <p:cNvPr id="192516" name="Text Box 4"/>
          <p:cNvSpPr txBox="1">
            <a:spLocks noChangeArrowheads="1"/>
          </p:cNvSpPr>
          <p:nvPr/>
        </p:nvSpPr>
        <p:spPr bwMode="auto">
          <a:xfrm>
            <a:off x="1131888" y="303213"/>
            <a:ext cx="3233737" cy="579437"/>
          </a:xfrm>
          <a:prstGeom prst="rect">
            <a:avLst/>
          </a:prstGeom>
          <a:noFill/>
          <a:ln w="9525">
            <a:noFill/>
            <a:miter lim="800000"/>
            <a:headEnd/>
            <a:tailEnd/>
          </a:ln>
        </p:spPr>
        <p:txBody>
          <a:bodyPr wrap="none">
            <a:prstTxWarp prst="textNoShape">
              <a:avLst/>
            </a:prstTxWarp>
            <a:spAutoFit/>
          </a:bodyPr>
          <a:lstStyle/>
          <a:p>
            <a:r>
              <a:rPr lang="en-US" sz="3200">
                <a:solidFill>
                  <a:schemeClr val="bg1"/>
                </a:solidFill>
              </a:rPr>
              <a:t>Signs/Symptoms</a:t>
            </a:r>
          </a:p>
        </p:txBody>
      </p:sp>
      <p:sp>
        <p:nvSpPr>
          <p:cNvPr id="192517" name="Text Box 5"/>
          <p:cNvSpPr txBox="1">
            <a:spLocks noChangeArrowheads="1"/>
          </p:cNvSpPr>
          <p:nvPr/>
        </p:nvSpPr>
        <p:spPr bwMode="auto">
          <a:xfrm>
            <a:off x="1261311" y="1812689"/>
            <a:ext cx="6575087" cy="4524315"/>
          </a:xfrm>
          <a:prstGeom prst="rect">
            <a:avLst/>
          </a:prstGeom>
          <a:noFill/>
          <a:ln w="9525">
            <a:noFill/>
            <a:miter lim="800000"/>
            <a:headEnd/>
            <a:tailEnd/>
          </a:ln>
        </p:spPr>
        <p:txBody>
          <a:bodyPr wrap="none">
            <a:prstTxWarp prst="textNoShape">
              <a:avLst/>
            </a:prstTxWarp>
            <a:spAutoFit/>
          </a:bodyPr>
          <a:lstStyle/>
          <a:p>
            <a:r>
              <a:rPr lang="en-US" sz="2400" dirty="0" smtClean="0">
                <a:solidFill>
                  <a:schemeClr val="bg1"/>
                </a:solidFill>
              </a:rPr>
              <a:t>	-</a:t>
            </a:r>
            <a:r>
              <a:rPr lang="en-US" sz="2400" dirty="0">
                <a:solidFill>
                  <a:schemeClr val="bg1"/>
                </a:solidFill>
              </a:rPr>
              <a:t>Diarrhea</a:t>
            </a:r>
          </a:p>
          <a:p>
            <a:endParaRPr lang="en-US" sz="2400" dirty="0">
              <a:solidFill>
                <a:schemeClr val="bg1"/>
              </a:solidFill>
            </a:endParaRPr>
          </a:p>
          <a:p>
            <a:r>
              <a:rPr lang="en-US" sz="2400" dirty="0" smtClean="0">
                <a:solidFill>
                  <a:schemeClr val="bg1"/>
                </a:solidFill>
              </a:rPr>
              <a:t>		-</a:t>
            </a:r>
            <a:r>
              <a:rPr lang="en-US" sz="2400" dirty="0">
                <a:solidFill>
                  <a:schemeClr val="bg1"/>
                </a:solidFill>
              </a:rPr>
              <a:t>Abdominal Cramps/Pain</a:t>
            </a:r>
          </a:p>
          <a:p>
            <a:endParaRPr lang="en-US" sz="2400" dirty="0">
              <a:solidFill>
                <a:schemeClr val="bg1"/>
              </a:solidFill>
            </a:endParaRPr>
          </a:p>
          <a:p>
            <a:r>
              <a:rPr lang="en-US" sz="2400" dirty="0" smtClean="0">
                <a:solidFill>
                  <a:schemeClr val="bg1"/>
                </a:solidFill>
              </a:rPr>
              <a:t>					-</a:t>
            </a:r>
            <a:r>
              <a:rPr lang="en-US" sz="2400" dirty="0">
                <a:solidFill>
                  <a:schemeClr val="bg1"/>
                </a:solidFill>
              </a:rPr>
              <a:t>Leukocytosis</a:t>
            </a:r>
          </a:p>
          <a:p>
            <a:endParaRPr lang="en-US" sz="2400" dirty="0">
              <a:solidFill>
                <a:schemeClr val="bg1"/>
              </a:solidFill>
            </a:endParaRPr>
          </a:p>
          <a:p>
            <a:r>
              <a:rPr lang="en-US" sz="2400" dirty="0" smtClean="0">
                <a:solidFill>
                  <a:schemeClr val="bg1"/>
                </a:solidFill>
              </a:rPr>
              <a:t>							-Fever</a:t>
            </a:r>
            <a:endParaRPr lang="en-US" sz="2400" dirty="0">
              <a:solidFill>
                <a:schemeClr val="bg1"/>
              </a:solidFill>
            </a:endParaRPr>
          </a:p>
          <a:p>
            <a:r>
              <a:rPr lang="en-US" sz="2400" dirty="0">
                <a:solidFill>
                  <a:schemeClr val="bg1"/>
                </a:solidFill>
              </a:rPr>
              <a:t>						</a:t>
            </a:r>
            <a:r>
              <a:rPr lang="en-US" sz="2400" dirty="0" smtClean="0">
                <a:solidFill>
                  <a:schemeClr val="bg1"/>
                </a:solidFill>
              </a:rPr>
              <a:t>													</a:t>
            </a:r>
            <a:r>
              <a:rPr lang="en-US" sz="2400" dirty="0">
                <a:solidFill>
                  <a:schemeClr val="bg1"/>
                </a:solidFill>
              </a:rPr>
              <a:t>	</a:t>
            </a:r>
            <a:r>
              <a:rPr lang="en-US" sz="2400" dirty="0" smtClean="0">
                <a:solidFill>
                  <a:schemeClr val="bg1"/>
                </a:solidFill>
              </a:rPr>
              <a:t>	-</a:t>
            </a:r>
            <a:r>
              <a:rPr lang="en-US" sz="2400" dirty="0">
                <a:solidFill>
                  <a:schemeClr val="bg1"/>
                </a:solidFill>
              </a:rPr>
              <a:t>Sepsis</a:t>
            </a:r>
            <a:endParaRPr lang="en-US" sz="2400" dirty="0"/>
          </a:p>
          <a:p>
            <a:endParaRPr lang="en-US" sz="2400" dirty="0" smtClean="0">
              <a:solidFill>
                <a:schemeClr val="bg1"/>
              </a:solidFill>
            </a:endParaRPr>
          </a:p>
          <a:p>
            <a:r>
              <a:rPr lang="en-US" sz="2400" dirty="0">
                <a:solidFill>
                  <a:schemeClr val="bg1"/>
                </a:solidFill>
              </a:rPr>
              <a:t>	</a:t>
            </a:r>
            <a:r>
              <a:rPr lang="en-US" sz="2400" dirty="0" smtClean="0">
                <a:solidFill>
                  <a:schemeClr val="bg1"/>
                </a:solidFill>
              </a:rPr>
              <a:t>								-</a:t>
            </a:r>
            <a:r>
              <a:rPr lang="en-US" sz="2400" dirty="0">
                <a:solidFill>
                  <a:schemeClr val="bg1"/>
                </a:solidFill>
              </a:rPr>
              <a:t>End organ failure</a:t>
            </a:r>
          </a:p>
          <a:p>
            <a:endParaRPr lang="en-US" sz="2400" dirty="0">
              <a:solidFill>
                <a:schemeClr val="bg1"/>
              </a:solidFill>
            </a:endParaRPr>
          </a:p>
        </p:txBody>
      </p:sp>
      <p:pic>
        <p:nvPicPr>
          <p:cNvPr id="192518" name="Picture 1" descr="Screen shot 2010-10-29 at 4.39.36 PM.png"/>
          <p:cNvPicPr>
            <a:picLocks noChangeAspect="1"/>
          </p:cNvPicPr>
          <p:nvPr/>
        </p:nvPicPr>
        <p:blipFill>
          <a:blip r:embed="rId4"/>
          <a:srcRect/>
          <a:stretch>
            <a:fillRect/>
          </a:stretch>
        </p:blipFill>
        <p:spPr bwMode="auto">
          <a:xfrm>
            <a:off x="1412962" y="3114329"/>
            <a:ext cx="1744663" cy="2462466"/>
          </a:xfrm>
          <a:prstGeom prst="rect">
            <a:avLst/>
          </a:prstGeom>
          <a:noFill/>
          <a:ln w="9525">
            <a:noFill/>
            <a:miter lim="800000"/>
            <a:headEnd/>
            <a:tailEnd/>
          </a:ln>
        </p:spPr>
      </p:pic>
      <p:pic>
        <p:nvPicPr>
          <p:cNvPr id="192519" name="Picture 1" descr="Screen shot 2010-10-29 at 4.42.06 PM.png"/>
          <p:cNvPicPr>
            <a:picLocks noChangeAspect="1"/>
          </p:cNvPicPr>
          <p:nvPr/>
        </p:nvPicPr>
        <p:blipFill>
          <a:blip r:embed="rId5"/>
          <a:srcRect/>
          <a:stretch>
            <a:fillRect/>
          </a:stretch>
        </p:blipFill>
        <p:spPr bwMode="auto">
          <a:xfrm>
            <a:off x="206669" y="1516628"/>
            <a:ext cx="1455765" cy="1252034"/>
          </a:xfrm>
          <a:prstGeom prst="rect">
            <a:avLst/>
          </a:prstGeom>
          <a:noFill/>
          <a:ln w="9525">
            <a:noFill/>
            <a:miter lim="800000"/>
            <a:headEnd/>
            <a:tailEnd/>
          </a:ln>
        </p:spPr>
      </p:pic>
      <p:pic>
        <p:nvPicPr>
          <p:cNvPr id="2" name="Picture 1" descr="Screen Shot 2014-03-26 at 9.13.45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1100" y="3886159"/>
            <a:ext cx="1920914" cy="15436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 action="ppaction://ole?verb=0"/>
          </p:cNvPr>
          <p:cNvPicPr>
            <a:picLocks noChangeAspect="1" noChangeArrowheads="1"/>
          </p:cNvPicPr>
          <p:nvPr/>
        </p:nvPicPr>
        <p:blipFill>
          <a:blip r:embed="rId2"/>
          <a:srcRect/>
          <a:stretch>
            <a:fillRect/>
          </a:stretch>
        </p:blipFill>
        <p:spPr bwMode="auto">
          <a:xfrm>
            <a:off x="354013" y="180975"/>
            <a:ext cx="755650" cy="779463"/>
          </a:xfrm>
          <a:prstGeom prst="rect">
            <a:avLst/>
          </a:prstGeom>
          <a:noFill/>
          <a:ln w="12700">
            <a:noFill/>
            <a:miter lim="800000"/>
            <a:headEnd/>
            <a:tailEnd/>
          </a:ln>
          <a:effectLst/>
        </p:spPr>
      </p:pic>
      <p:sp>
        <p:nvSpPr>
          <p:cNvPr id="5" name="Line 3"/>
          <p:cNvSpPr>
            <a:spLocks noChangeShapeType="1"/>
          </p:cNvSpPr>
          <p:nvPr/>
        </p:nvSpPr>
        <p:spPr bwMode="auto">
          <a:xfrm flipV="1">
            <a:off x="1109662" y="904875"/>
            <a:ext cx="1521825" cy="0"/>
          </a:xfrm>
          <a:prstGeom prst="line">
            <a:avLst/>
          </a:prstGeom>
          <a:noFill/>
          <a:ln w="76200">
            <a:solidFill>
              <a:srgbClr val="FFAF0E"/>
            </a:solidFill>
            <a:round/>
            <a:headEnd/>
            <a:tailEnd/>
          </a:ln>
        </p:spPr>
        <p:txBody>
          <a:bodyPr wrap="none" anchor="ctr">
            <a:prstTxWarp prst="textNoShape">
              <a:avLst/>
            </a:prstTxWarp>
          </a:bodyPr>
          <a:lstStyle/>
          <a:p>
            <a:endParaRPr lang="en-US"/>
          </a:p>
        </p:txBody>
      </p:sp>
      <p:sp>
        <p:nvSpPr>
          <p:cNvPr id="6" name="Text Box 4"/>
          <p:cNvSpPr txBox="1">
            <a:spLocks noChangeArrowheads="1"/>
          </p:cNvSpPr>
          <p:nvPr/>
        </p:nvSpPr>
        <p:spPr bwMode="auto">
          <a:xfrm>
            <a:off x="1131888" y="303213"/>
            <a:ext cx="184666" cy="584776"/>
          </a:xfrm>
          <a:prstGeom prst="rect">
            <a:avLst/>
          </a:prstGeom>
          <a:noFill/>
          <a:ln w="9525">
            <a:noFill/>
            <a:miter lim="800000"/>
            <a:headEnd/>
            <a:tailEnd/>
          </a:ln>
        </p:spPr>
        <p:txBody>
          <a:bodyPr wrap="none">
            <a:prstTxWarp prst="textNoShape">
              <a:avLst/>
            </a:prstTxWarp>
            <a:spAutoFit/>
          </a:bodyPr>
          <a:lstStyle/>
          <a:p>
            <a:endParaRPr lang="en-US" sz="3200" dirty="0">
              <a:solidFill>
                <a:schemeClr val="bg1"/>
              </a:solidFill>
            </a:endParaRPr>
          </a:p>
        </p:txBody>
      </p:sp>
      <p:sp>
        <p:nvSpPr>
          <p:cNvPr id="7" name="Rectangle 6"/>
          <p:cNvSpPr>
            <a:spLocks noChangeArrowheads="1"/>
          </p:cNvSpPr>
          <p:nvPr/>
        </p:nvSpPr>
        <p:spPr bwMode="auto">
          <a:xfrm>
            <a:off x="177800" y="1557337"/>
            <a:ext cx="8966200" cy="3982281"/>
          </a:xfrm>
          <a:prstGeom prst="rect">
            <a:avLst/>
          </a:prstGeom>
          <a:noFill/>
          <a:ln w="9525">
            <a:noFill/>
            <a:miter lim="800000"/>
            <a:headEnd/>
            <a:tailEnd/>
          </a:ln>
        </p:spPr>
        <p:txBody>
          <a:bodyPr>
            <a:prstTxWarp prst="textNoShape">
              <a:avLst/>
            </a:prstTxWarp>
          </a:bodyPr>
          <a:lstStyle/>
          <a:p>
            <a:pPr eaLnBrk="0" hangingPunct="0"/>
            <a:r>
              <a:rPr lang="en-US" sz="3200" dirty="0" smtClean="0">
                <a:solidFill>
                  <a:schemeClr val="bg1"/>
                </a:solidFill>
              </a:rPr>
              <a:t>-Who to operate on?  What are the indications for operative management?</a:t>
            </a:r>
            <a:r>
              <a:rPr lang="en-US" sz="3200" dirty="0">
                <a:solidFill>
                  <a:schemeClr val="bg1"/>
                </a:solidFill>
              </a:rPr>
              <a:t> </a:t>
            </a:r>
            <a:r>
              <a:rPr lang="en-US" sz="3200" dirty="0" smtClean="0">
                <a:solidFill>
                  <a:schemeClr val="bg1"/>
                </a:solidFill>
              </a:rPr>
              <a:t> When to operate?</a:t>
            </a:r>
          </a:p>
          <a:p>
            <a:pPr eaLnBrk="0" hangingPunct="0"/>
            <a:endParaRPr lang="en-US" sz="3200" dirty="0" smtClean="0">
              <a:solidFill>
                <a:schemeClr val="bg1"/>
              </a:solidFill>
            </a:endParaRPr>
          </a:p>
          <a:p>
            <a:pPr eaLnBrk="0" hangingPunct="0"/>
            <a:r>
              <a:rPr lang="en-US" sz="3200" dirty="0" smtClean="0">
                <a:solidFill>
                  <a:schemeClr val="bg1"/>
                </a:solidFill>
              </a:rPr>
              <a:t>-What operation?</a:t>
            </a:r>
          </a:p>
          <a:p>
            <a:pPr eaLnBrk="0" hangingPunct="0"/>
            <a:endParaRPr lang="en-US" sz="3200" dirty="0" smtClean="0">
              <a:solidFill>
                <a:schemeClr val="bg1"/>
              </a:solidFill>
            </a:endParaRPr>
          </a:p>
          <a:p>
            <a:pPr eaLnBrk="0" hangingPunct="0"/>
            <a:r>
              <a:rPr lang="en-US" sz="3200" dirty="0" smtClean="0">
                <a:solidFill>
                  <a:schemeClr val="bg1"/>
                </a:solidFill>
              </a:rPr>
              <a:t>-What can we improve upon?</a:t>
            </a:r>
          </a:p>
          <a:p>
            <a:pPr eaLnBrk="0" hangingPunct="0"/>
            <a:endParaRPr lang="en-US" sz="3200" dirty="0">
              <a:solidFill>
                <a:schemeClr val="bg1"/>
              </a:solidFill>
            </a:endParaRPr>
          </a:p>
        </p:txBody>
      </p:sp>
      <p:sp>
        <p:nvSpPr>
          <p:cNvPr id="2" name="TextBox 1"/>
          <p:cNvSpPr txBox="1"/>
          <p:nvPr/>
        </p:nvSpPr>
        <p:spPr>
          <a:xfrm>
            <a:off x="1316554" y="287771"/>
            <a:ext cx="1314933" cy="646331"/>
          </a:xfrm>
          <a:prstGeom prst="rect">
            <a:avLst/>
          </a:prstGeom>
          <a:noFill/>
        </p:spPr>
        <p:txBody>
          <a:bodyPr wrap="none" rtlCol="0">
            <a:spAutoFit/>
          </a:bodyPr>
          <a:lstStyle/>
          <a:p>
            <a:r>
              <a:rPr lang="en-US" sz="3600" dirty="0" smtClean="0">
                <a:solidFill>
                  <a:srgbClr val="FFFFFF"/>
                </a:solidFill>
              </a:rPr>
              <a:t>Issues</a:t>
            </a:r>
            <a:endParaRPr lang="en-US" sz="3600" dirty="0">
              <a:solidFill>
                <a:srgbClr val="FFFFFF"/>
              </a:solidFill>
            </a:endParaRPr>
          </a:p>
        </p:txBody>
      </p:sp>
    </p:spTree>
    <p:extLst>
      <p:ext uri="{BB962C8B-B14F-4D97-AF65-F5344CB8AC3E}">
        <p14:creationId xmlns:p14="http://schemas.microsoft.com/office/powerpoint/2010/main" val="26848657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1027">
            <a:hlinkClick r:id="" action="ppaction://ole?verb=0"/>
          </p:cNvPr>
          <p:cNvPicPr>
            <a:picLocks noChangeAspect="1" noChangeArrowheads="1"/>
          </p:cNvPicPr>
          <p:nvPr/>
        </p:nvPicPr>
        <p:blipFill>
          <a:blip r:embed="rId3"/>
          <a:srcRect/>
          <a:stretch>
            <a:fillRect/>
          </a:stretch>
        </p:blipFill>
        <p:spPr bwMode="auto">
          <a:xfrm>
            <a:off x="354013" y="180975"/>
            <a:ext cx="755650" cy="779463"/>
          </a:xfrm>
          <a:prstGeom prst="rect">
            <a:avLst/>
          </a:prstGeom>
          <a:noFill/>
          <a:ln w="12700">
            <a:noFill/>
            <a:miter lim="800000"/>
            <a:headEnd/>
            <a:tailEnd/>
          </a:ln>
          <a:effectLst/>
        </p:spPr>
      </p:pic>
      <p:sp>
        <p:nvSpPr>
          <p:cNvPr id="16390" name="Text Box 1030"/>
          <p:cNvSpPr txBox="1">
            <a:spLocks noChangeArrowheads="1"/>
          </p:cNvSpPr>
          <p:nvPr/>
        </p:nvSpPr>
        <p:spPr bwMode="auto">
          <a:xfrm>
            <a:off x="2539680" y="1566863"/>
            <a:ext cx="3588242" cy="4154983"/>
          </a:xfrm>
          <a:prstGeom prst="rect">
            <a:avLst/>
          </a:prstGeom>
          <a:noFill/>
          <a:ln w="9525">
            <a:noFill/>
            <a:miter lim="800000"/>
            <a:headEnd/>
            <a:tailEnd/>
          </a:ln>
        </p:spPr>
        <p:txBody>
          <a:bodyPr wrap="none">
            <a:prstTxWarp prst="textNoShape">
              <a:avLst/>
            </a:prstTxWarp>
            <a:spAutoFit/>
          </a:bodyPr>
          <a:lstStyle/>
          <a:p>
            <a:r>
              <a:rPr lang="en-US" sz="2400" b="1" dirty="0">
                <a:solidFill>
                  <a:schemeClr val="bg1"/>
                </a:solidFill>
              </a:rPr>
              <a:t>-Infection Control</a:t>
            </a:r>
          </a:p>
          <a:p>
            <a:endParaRPr lang="en-US" sz="2400" dirty="0">
              <a:solidFill>
                <a:schemeClr val="bg1"/>
              </a:solidFill>
            </a:endParaRPr>
          </a:p>
          <a:p>
            <a:r>
              <a:rPr lang="en-US" sz="2400" dirty="0">
                <a:solidFill>
                  <a:schemeClr val="bg1"/>
                </a:solidFill>
              </a:rPr>
              <a:t>	•Isolation precautions</a:t>
            </a:r>
          </a:p>
          <a:p>
            <a:endParaRPr lang="en-US" sz="2400" dirty="0">
              <a:solidFill>
                <a:schemeClr val="bg1"/>
              </a:solidFill>
            </a:endParaRPr>
          </a:p>
          <a:p>
            <a:r>
              <a:rPr lang="en-US" sz="2400" dirty="0">
                <a:solidFill>
                  <a:schemeClr val="bg1"/>
                </a:solidFill>
              </a:rPr>
              <a:t>	•</a:t>
            </a:r>
            <a:r>
              <a:rPr lang="en-US" sz="2400" dirty="0" err="1">
                <a:solidFill>
                  <a:schemeClr val="bg1"/>
                </a:solidFill>
              </a:rPr>
              <a:t>Handwashing</a:t>
            </a:r>
            <a:endParaRPr lang="en-US" sz="2400" dirty="0">
              <a:solidFill>
                <a:schemeClr val="bg1"/>
              </a:solidFill>
            </a:endParaRPr>
          </a:p>
          <a:p>
            <a:endParaRPr lang="en-US" sz="2400" dirty="0">
              <a:solidFill>
                <a:schemeClr val="bg1"/>
              </a:solidFill>
            </a:endParaRPr>
          </a:p>
          <a:p>
            <a:r>
              <a:rPr lang="en-US" sz="2400" dirty="0">
                <a:solidFill>
                  <a:schemeClr val="bg1"/>
                </a:solidFill>
              </a:rPr>
              <a:t>	•Barrier precautions</a:t>
            </a:r>
          </a:p>
          <a:p>
            <a:endParaRPr lang="en-US" sz="2400" dirty="0">
              <a:solidFill>
                <a:schemeClr val="bg1"/>
              </a:solidFill>
            </a:endParaRPr>
          </a:p>
          <a:p>
            <a:r>
              <a:rPr lang="en-US" sz="2400" dirty="0">
                <a:solidFill>
                  <a:schemeClr val="bg1"/>
                </a:solidFill>
              </a:rPr>
              <a:t>	•Cleaning with bleach</a:t>
            </a:r>
          </a:p>
          <a:p>
            <a:endParaRPr lang="en-US" sz="2400" dirty="0">
              <a:solidFill>
                <a:schemeClr val="bg1"/>
              </a:solidFill>
            </a:endParaRPr>
          </a:p>
          <a:p>
            <a:r>
              <a:rPr lang="en-US" sz="2400" dirty="0">
                <a:solidFill>
                  <a:schemeClr val="bg1"/>
                </a:solidFill>
              </a:rPr>
              <a:t>	•Antibiotic stewardship </a:t>
            </a:r>
          </a:p>
        </p:txBody>
      </p:sp>
      <p:pic>
        <p:nvPicPr>
          <p:cNvPr id="16394" name="Picture 1" descr="Screen shot 2010-10-29 at 4.40.46 PM.png"/>
          <p:cNvPicPr>
            <a:picLocks noChangeAspect="1"/>
          </p:cNvPicPr>
          <p:nvPr/>
        </p:nvPicPr>
        <p:blipFill>
          <a:blip r:embed="rId4"/>
          <a:srcRect/>
          <a:stretch>
            <a:fillRect/>
          </a:stretch>
        </p:blipFill>
        <p:spPr bwMode="auto">
          <a:xfrm>
            <a:off x="211138" y="2274888"/>
            <a:ext cx="2743200" cy="2209800"/>
          </a:xfrm>
          <a:prstGeom prst="rect">
            <a:avLst/>
          </a:prstGeom>
          <a:noFill/>
          <a:ln w="9525">
            <a:noFill/>
            <a:miter lim="800000"/>
            <a:headEnd/>
            <a:tailEnd/>
          </a:ln>
        </p:spPr>
      </p:pic>
      <p:pic>
        <p:nvPicPr>
          <p:cNvPr id="16399" name="Picture 1039" descr="Picture 9"/>
          <p:cNvPicPr>
            <a:picLocks noChangeAspect="1" noChangeArrowheads="1"/>
          </p:cNvPicPr>
          <p:nvPr/>
        </p:nvPicPr>
        <p:blipFill>
          <a:blip r:embed="rId5"/>
          <a:srcRect/>
          <a:stretch>
            <a:fillRect/>
          </a:stretch>
        </p:blipFill>
        <p:spPr bwMode="auto">
          <a:xfrm>
            <a:off x="1600200" y="4619625"/>
            <a:ext cx="1354138" cy="1976438"/>
          </a:xfrm>
          <a:prstGeom prst="rect">
            <a:avLst/>
          </a:prstGeom>
          <a:noFill/>
        </p:spPr>
      </p:pic>
      <p:pic>
        <p:nvPicPr>
          <p:cNvPr id="2" name="Picture 1" descr="Screen Shot 2014-03-26 at 9.20.2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4268" y="1075377"/>
            <a:ext cx="2120900" cy="5092700"/>
          </a:xfrm>
          <a:prstGeom prst="rect">
            <a:avLst/>
          </a:prstGeom>
        </p:spPr>
      </p:pic>
      <p:sp>
        <p:nvSpPr>
          <p:cNvPr id="11" name="Line 1028"/>
          <p:cNvSpPr>
            <a:spLocks noChangeShapeType="1"/>
          </p:cNvSpPr>
          <p:nvPr/>
        </p:nvSpPr>
        <p:spPr bwMode="auto">
          <a:xfrm flipV="1">
            <a:off x="1154113" y="904875"/>
            <a:ext cx="4450664" cy="0"/>
          </a:xfrm>
          <a:prstGeom prst="line">
            <a:avLst/>
          </a:prstGeom>
          <a:noFill/>
          <a:ln w="76200">
            <a:solidFill>
              <a:srgbClr val="FFAF0E"/>
            </a:solidFill>
            <a:round/>
            <a:headEnd/>
            <a:tailEnd/>
          </a:ln>
        </p:spPr>
        <p:txBody>
          <a:bodyPr wrap="none" anchor="ctr">
            <a:prstTxWarp prst="textNoShape">
              <a:avLst/>
            </a:prstTxWarp>
          </a:bodyPr>
          <a:lstStyle/>
          <a:p>
            <a:endParaRPr lang="en-US"/>
          </a:p>
        </p:txBody>
      </p:sp>
      <p:sp>
        <p:nvSpPr>
          <p:cNvPr id="12" name="Text Box 1029"/>
          <p:cNvSpPr txBox="1">
            <a:spLocks noChangeArrowheads="1"/>
          </p:cNvSpPr>
          <p:nvPr/>
        </p:nvSpPr>
        <p:spPr bwMode="auto">
          <a:xfrm>
            <a:off x="1131888" y="303213"/>
            <a:ext cx="4602141" cy="584776"/>
          </a:xfrm>
          <a:prstGeom prst="rect">
            <a:avLst/>
          </a:prstGeom>
          <a:noFill/>
          <a:ln w="9525">
            <a:noFill/>
            <a:miter lim="800000"/>
            <a:headEnd/>
            <a:tailEnd/>
          </a:ln>
        </p:spPr>
        <p:txBody>
          <a:bodyPr wrap="none">
            <a:prstTxWarp prst="textNoShape">
              <a:avLst/>
            </a:prstTxWarp>
            <a:spAutoFit/>
          </a:bodyPr>
          <a:lstStyle/>
          <a:p>
            <a:r>
              <a:rPr lang="en-US" sz="3200" dirty="0" smtClean="0">
                <a:solidFill>
                  <a:schemeClr val="bg1"/>
                </a:solidFill>
              </a:rPr>
              <a:t>An ounce of prevention…..</a:t>
            </a:r>
            <a:endParaRPr lang="en-US" sz="3200" dirty="0">
              <a:solidFill>
                <a:schemeClr val="bg1"/>
              </a:solidFill>
            </a:endParaRPr>
          </a:p>
        </p:txBody>
      </p:sp>
    </p:spTree>
    <p:extLst>
      <p:ext uri="{BB962C8B-B14F-4D97-AF65-F5344CB8AC3E}">
        <p14:creationId xmlns:p14="http://schemas.microsoft.com/office/powerpoint/2010/main" val="7467425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38">
            <a:hlinkClick r:id="" action="ppaction://ole?verb=0"/>
          </p:cNvPr>
          <p:cNvPicPr>
            <a:picLocks noChangeAspect="1" noChangeArrowheads="1"/>
          </p:cNvPicPr>
          <p:nvPr/>
        </p:nvPicPr>
        <p:blipFill>
          <a:blip r:embed="rId2"/>
          <a:srcRect/>
          <a:stretch>
            <a:fillRect/>
          </a:stretch>
        </p:blipFill>
        <p:spPr bwMode="auto">
          <a:xfrm>
            <a:off x="354013" y="180975"/>
            <a:ext cx="755650" cy="779463"/>
          </a:xfrm>
          <a:prstGeom prst="rect">
            <a:avLst/>
          </a:prstGeom>
          <a:noFill/>
          <a:ln w="12700">
            <a:noFill/>
            <a:miter lim="800000"/>
            <a:headEnd/>
            <a:tailEnd/>
          </a:ln>
          <a:effectLst/>
        </p:spPr>
      </p:pic>
      <p:sp>
        <p:nvSpPr>
          <p:cNvPr id="5" name="Line 1039"/>
          <p:cNvSpPr>
            <a:spLocks noChangeShapeType="1"/>
          </p:cNvSpPr>
          <p:nvPr/>
        </p:nvSpPr>
        <p:spPr bwMode="auto">
          <a:xfrm flipV="1">
            <a:off x="1154113" y="882650"/>
            <a:ext cx="5876925" cy="22225"/>
          </a:xfrm>
          <a:prstGeom prst="line">
            <a:avLst/>
          </a:prstGeom>
          <a:noFill/>
          <a:ln w="76200">
            <a:solidFill>
              <a:srgbClr val="FFAF0E"/>
            </a:solidFill>
            <a:round/>
            <a:headEnd/>
            <a:tailEnd/>
          </a:ln>
        </p:spPr>
        <p:txBody>
          <a:bodyPr wrap="none" anchor="ctr">
            <a:prstTxWarp prst="textNoShape">
              <a:avLst/>
            </a:prstTxWarp>
          </a:bodyPr>
          <a:lstStyle/>
          <a:p>
            <a:endParaRPr lang="en-US"/>
          </a:p>
        </p:txBody>
      </p:sp>
      <p:sp>
        <p:nvSpPr>
          <p:cNvPr id="6" name="Text Box 1040"/>
          <p:cNvSpPr txBox="1">
            <a:spLocks noChangeArrowheads="1"/>
          </p:cNvSpPr>
          <p:nvPr/>
        </p:nvSpPr>
        <p:spPr bwMode="auto">
          <a:xfrm>
            <a:off x="1131888" y="303213"/>
            <a:ext cx="5899150" cy="579437"/>
          </a:xfrm>
          <a:prstGeom prst="rect">
            <a:avLst/>
          </a:prstGeom>
          <a:noFill/>
          <a:ln w="9525">
            <a:noFill/>
            <a:miter lim="800000"/>
            <a:headEnd/>
            <a:tailEnd/>
          </a:ln>
        </p:spPr>
        <p:txBody>
          <a:bodyPr wrap="none">
            <a:prstTxWarp prst="textNoShape">
              <a:avLst/>
            </a:prstTxWarp>
            <a:spAutoFit/>
          </a:bodyPr>
          <a:lstStyle/>
          <a:p>
            <a:r>
              <a:rPr lang="en-US" sz="3200">
                <a:solidFill>
                  <a:schemeClr val="bg1"/>
                </a:solidFill>
              </a:rPr>
              <a:t>Severity Scoring and Treatment</a:t>
            </a:r>
          </a:p>
        </p:txBody>
      </p:sp>
      <p:cxnSp>
        <p:nvCxnSpPr>
          <p:cNvPr id="8" name="Straight Arrow Connector 7"/>
          <p:cNvCxnSpPr/>
          <p:nvPr/>
        </p:nvCxnSpPr>
        <p:spPr>
          <a:xfrm>
            <a:off x="354013" y="3022600"/>
            <a:ext cx="8281987" cy="12700"/>
          </a:xfrm>
          <a:prstGeom prst="straightConnector1">
            <a:avLst/>
          </a:prstGeom>
          <a:ln w="69850" cap="flat" cmpd="sng" algn="ctr">
            <a:solidFill>
              <a:srgbClr val="FFFA15"/>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4953" y="3156634"/>
            <a:ext cx="1241295" cy="830997"/>
          </a:xfrm>
          <a:prstGeom prst="rect">
            <a:avLst/>
          </a:prstGeom>
          <a:noFill/>
        </p:spPr>
        <p:txBody>
          <a:bodyPr wrap="none" rtlCol="0">
            <a:spAutoFit/>
          </a:bodyPr>
          <a:lstStyle/>
          <a:p>
            <a:pPr algn="ctr"/>
            <a:r>
              <a:rPr lang="en-US" sz="2400" dirty="0" smtClean="0">
                <a:solidFill>
                  <a:srgbClr val="FFFFFF"/>
                </a:solidFill>
              </a:rPr>
              <a:t>Mild</a:t>
            </a:r>
          </a:p>
          <a:p>
            <a:pPr algn="ctr"/>
            <a:r>
              <a:rPr lang="en-US" sz="2400" dirty="0" smtClean="0">
                <a:solidFill>
                  <a:srgbClr val="FFFFFF"/>
                </a:solidFill>
              </a:rPr>
              <a:t>diarrhea</a:t>
            </a:r>
            <a:endParaRPr lang="en-US" sz="2400" dirty="0">
              <a:solidFill>
                <a:srgbClr val="FFFFFF"/>
              </a:solidFill>
            </a:endParaRPr>
          </a:p>
        </p:txBody>
      </p:sp>
      <p:sp>
        <p:nvSpPr>
          <p:cNvPr id="10" name="TextBox 9"/>
          <p:cNvSpPr txBox="1"/>
          <p:nvPr/>
        </p:nvSpPr>
        <p:spPr>
          <a:xfrm>
            <a:off x="7768688" y="3156634"/>
            <a:ext cx="1265491" cy="830997"/>
          </a:xfrm>
          <a:prstGeom prst="rect">
            <a:avLst/>
          </a:prstGeom>
          <a:noFill/>
        </p:spPr>
        <p:txBody>
          <a:bodyPr wrap="none" rtlCol="0">
            <a:spAutoFit/>
          </a:bodyPr>
          <a:lstStyle/>
          <a:p>
            <a:pPr algn="ctr"/>
            <a:r>
              <a:rPr lang="en-US" sz="2400" dirty="0" smtClean="0">
                <a:solidFill>
                  <a:srgbClr val="FFFFFF"/>
                </a:solidFill>
              </a:rPr>
              <a:t>Sepsis/</a:t>
            </a:r>
          </a:p>
          <a:p>
            <a:pPr algn="ctr"/>
            <a:r>
              <a:rPr lang="en-US" sz="2400" dirty="0" smtClean="0">
                <a:solidFill>
                  <a:srgbClr val="FFFFFF"/>
                </a:solidFill>
              </a:rPr>
              <a:t>Extremis</a:t>
            </a:r>
            <a:endParaRPr lang="en-US" sz="24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10833</TotalTime>
  <Words>1499</Words>
  <Application>Microsoft Macintosh PowerPoint</Application>
  <PresentationFormat>On-screen Show (4:3)</PresentationFormat>
  <Paragraphs>448</Paragraphs>
  <Slides>52</Slides>
  <Notes>34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Zuckerbraun</dc:creator>
  <cp:lastModifiedBy>Brian ZUCKERBRAUN</cp:lastModifiedBy>
  <cp:revision>71</cp:revision>
  <dcterms:created xsi:type="dcterms:W3CDTF">2013-11-05T14:52:19Z</dcterms:created>
  <dcterms:modified xsi:type="dcterms:W3CDTF">2015-04-16T14:01:57Z</dcterms:modified>
</cp:coreProperties>
</file>