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7" r:id="rId3"/>
    <p:sldId id="272" r:id="rId4"/>
    <p:sldId id="273" r:id="rId5"/>
    <p:sldId id="277" r:id="rId6"/>
    <p:sldId id="288" r:id="rId7"/>
    <p:sldId id="278" r:id="rId8"/>
    <p:sldId id="281" r:id="rId9"/>
    <p:sldId id="282" r:id="rId10"/>
    <p:sldId id="283" r:id="rId11"/>
    <p:sldId id="289" r:id="rId12"/>
    <p:sldId id="290" r:id="rId13"/>
    <p:sldId id="291" r:id="rId14"/>
    <p:sldId id="285" r:id="rId15"/>
    <p:sldId id="286" r:id="rId16"/>
    <p:sldId id="300" r:id="rId17"/>
    <p:sldId id="293" r:id="rId18"/>
    <p:sldId id="303" r:id="rId19"/>
    <p:sldId id="275" r:id="rId20"/>
    <p:sldId id="294" r:id="rId21"/>
    <p:sldId id="295" r:id="rId22"/>
    <p:sldId id="296" r:id="rId23"/>
    <p:sldId id="302" r:id="rId24"/>
    <p:sldId id="299" r:id="rId25"/>
    <p:sldId id="305" r:id="rId26"/>
    <p:sldId id="271" r:id="rId27"/>
    <p:sldId id="30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60340"/>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notesViewPr>
    <p:cSldViewPr snapToGrid="0" snapToObjects="1">
      <p:cViewPr varScale="1">
        <p:scale>
          <a:sx n="86" d="100"/>
          <a:sy n="86" d="100"/>
        </p:scale>
        <p:origin x="2720"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svg"/><Relationship Id="rId1" Type="http://schemas.openxmlformats.org/officeDocument/2006/relationships/image" Target="../media/image8.png"/><Relationship Id="rId6" Type="http://schemas.openxmlformats.org/officeDocument/2006/relationships/image" Target="../media/image7.svg"/><Relationship Id="rId5" Type="http://schemas.openxmlformats.org/officeDocument/2006/relationships/image" Target="../media/image10.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9AAF8E-3588-4EC9-837B-15DECE7A2D8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D38278A-F891-49B9-98F0-53663CD8F194}">
      <dgm:prSet/>
      <dgm:spPr/>
      <dgm:t>
        <a:bodyPr/>
        <a:lstStyle/>
        <a:p>
          <a:r>
            <a:rPr lang="en-US"/>
            <a:t>Hot topics</a:t>
          </a:r>
        </a:p>
      </dgm:t>
    </dgm:pt>
    <dgm:pt modelId="{64AB2B16-E923-492F-93ED-FCDF4CE76F8B}" type="parTrans" cxnId="{703AE7F9-FD59-4B89-8DEF-759F6CBBCF58}">
      <dgm:prSet/>
      <dgm:spPr/>
      <dgm:t>
        <a:bodyPr/>
        <a:lstStyle/>
        <a:p>
          <a:endParaRPr lang="en-US"/>
        </a:p>
      </dgm:t>
    </dgm:pt>
    <dgm:pt modelId="{F5160076-8EA6-4078-A124-1EB76617AE3C}" type="sibTrans" cxnId="{703AE7F9-FD59-4B89-8DEF-759F6CBBCF58}">
      <dgm:prSet/>
      <dgm:spPr/>
      <dgm:t>
        <a:bodyPr/>
        <a:lstStyle/>
        <a:p>
          <a:endParaRPr lang="en-US"/>
        </a:p>
      </dgm:t>
    </dgm:pt>
    <dgm:pt modelId="{64F96826-79CA-4012-884E-81143B7F3CAF}">
      <dgm:prSet/>
      <dgm:spPr/>
      <dgm:t>
        <a:bodyPr/>
        <a:lstStyle/>
        <a:p>
          <a:r>
            <a:rPr lang="en-US"/>
            <a:t>Practice changing</a:t>
          </a:r>
        </a:p>
      </dgm:t>
    </dgm:pt>
    <dgm:pt modelId="{0144ADA2-3FDE-455F-8B38-69260E9734D6}" type="parTrans" cxnId="{2CE68922-C7F0-4A53-9D3D-2CB4FAB2BA1C}">
      <dgm:prSet/>
      <dgm:spPr/>
      <dgm:t>
        <a:bodyPr/>
        <a:lstStyle/>
        <a:p>
          <a:endParaRPr lang="en-US"/>
        </a:p>
      </dgm:t>
    </dgm:pt>
    <dgm:pt modelId="{BE396290-C816-4ABD-AD4D-E1072D187879}" type="sibTrans" cxnId="{2CE68922-C7F0-4A53-9D3D-2CB4FAB2BA1C}">
      <dgm:prSet/>
      <dgm:spPr/>
      <dgm:t>
        <a:bodyPr/>
        <a:lstStyle/>
        <a:p>
          <a:endParaRPr lang="en-US"/>
        </a:p>
      </dgm:t>
    </dgm:pt>
    <dgm:pt modelId="{C06518B1-9473-408E-B2F1-12B874D905FD}">
      <dgm:prSet/>
      <dgm:spPr/>
      <dgm:t>
        <a:bodyPr/>
        <a:lstStyle/>
        <a:p>
          <a:r>
            <a:rPr lang="en-US"/>
            <a:t>On the horizon </a:t>
          </a:r>
        </a:p>
      </dgm:t>
    </dgm:pt>
    <dgm:pt modelId="{FCA78E75-5748-4735-AB46-9C664DEFF69F}" type="parTrans" cxnId="{163D9D6D-DFE4-4E77-A283-58C331B81520}">
      <dgm:prSet/>
      <dgm:spPr/>
      <dgm:t>
        <a:bodyPr/>
        <a:lstStyle/>
        <a:p>
          <a:endParaRPr lang="en-US"/>
        </a:p>
      </dgm:t>
    </dgm:pt>
    <dgm:pt modelId="{3CA3CE1B-412E-46DA-8125-CBE50F500CBC}" type="sibTrans" cxnId="{163D9D6D-DFE4-4E77-A283-58C331B81520}">
      <dgm:prSet/>
      <dgm:spPr/>
      <dgm:t>
        <a:bodyPr/>
        <a:lstStyle/>
        <a:p>
          <a:endParaRPr lang="en-US"/>
        </a:p>
      </dgm:t>
    </dgm:pt>
    <dgm:pt modelId="{500928E5-EA3B-4495-A7F7-E2484437EB05}" type="pres">
      <dgm:prSet presAssocID="{FF9AAF8E-3588-4EC9-837B-15DECE7A2D8F}" presName="root" presStyleCnt="0">
        <dgm:presLayoutVars>
          <dgm:dir/>
          <dgm:resizeHandles val="exact"/>
        </dgm:presLayoutVars>
      </dgm:prSet>
      <dgm:spPr/>
    </dgm:pt>
    <dgm:pt modelId="{611C1558-AC4D-47C8-9D2B-4B8484947F35}" type="pres">
      <dgm:prSet presAssocID="{DD38278A-F891-49B9-98F0-53663CD8F194}" presName="compNode" presStyleCnt="0"/>
      <dgm:spPr/>
    </dgm:pt>
    <dgm:pt modelId="{3BE6C566-89A8-4F29-80B5-C752B2F0AC51}" type="pres">
      <dgm:prSet presAssocID="{DD38278A-F891-49B9-98F0-53663CD8F194}" presName="bgRect" presStyleLbl="bgShp" presStyleIdx="0" presStyleCnt="3"/>
      <dgm:spPr/>
    </dgm:pt>
    <dgm:pt modelId="{D23E1BF4-EAA4-4B20-9A26-1F6D035BCF05}" type="pres">
      <dgm:prSet presAssocID="{DD38278A-F891-49B9-98F0-53663CD8F19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re"/>
        </a:ext>
      </dgm:extLst>
    </dgm:pt>
    <dgm:pt modelId="{CE877669-D3E9-43AA-9D41-DD386BBE2EEC}" type="pres">
      <dgm:prSet presAssocID="{DD38278A-F891-49B9-98F0-53663CD8F194}" presName="spaceRect" presStyleCnt="0"/>
      <dgm:spPr/>
    </dgm:pt>
    <dgm:pt modelId="{B123F893-E36C-4604-87DA-BD2A0FE8DA4A}" type="pres">
      <dgm:prSet presAssocID="{DD38278A-F891-49B9-98F0-53663CD8F194}" presName="parTx" presStyleLbl="revTx" presStyleIdx="0" presStyleCnt="3">
        <dgm:presLayoutVars>
          <dgm:chMax val="0"/>
          <dgm:chPref val="0"/>
        </dgm:presLayoutVars>
      </dgm:prSet>
      <dgm:spPr/>
    </dgm:pt>
    <dgm:pt modelId="{FD7FE901-57E4-43D0-8B52-94EDE463F640}" type="pres">
      <dgm:prSet presAssocID="{F5160076-8EA6-4078-A124-1EB76617AE3C}" presName="sibTrans" presStyleCnt="0"/>
      <dgm:spPr/>
    </dgm:pt>
    <dgm:pt modelId="{3CFA96DB-6E62-4B70-B859-B897C7F573D0}" type="pres">
      <dgm:prSet presAssocID="{64F96826-79CA-4012-884E-81143B7F3CAF}" presName="compNode" presStyleCnt="0"/>
      <dgm:spPr/>
    </dgm:pt>
    <dgm:pt modelId="{043361F0-C38A-48E8-B65E-47355D44A5F5}" type="pres">
      <dgm:prSet presAssocID="{64F96826-79CA-4012-884E-81143B7F3CAF}" presName="bgRect" presStyleLbl="bgShp" presStyleIdx="1" presStyleCnt="3"/>
      <dgm:spPr/>
    </dgm:pt>
    <dgm:pt modelId="{97DB70E6-E313-4633-8E58-C94428050EE9}" type="pres">
      <dgm:prSet presAssocID="{64F96826-79CA-4012-884E-81143B7F3CA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F8019B98-F84D-48CA-BA61-EB3B72E914D3}" type="pres">
      <dgm:prSet presAssocID="{64F96826-79CA-4012-884E-81143B7F3CAF}" presName="spaceRect" presStyleCnt="0"/>
      <dgm:spPr/>
    </dgm:pt>
    <dgm:pt modelId="{676CB503-026F-4487-AAA4-87CFEB544291}" type="pres">
      <dgm:prSet presAssocID="{64F96826-79CA-4012-884E-81143B7F3CAF}" presName="parTx" presStyleLbl="revTx" presStyleIdx="1" presStyleCnt="3">
        <dgm:presLayoutVars>
          <dgm:chMax val="0"/>
          <dgm:chPref val="0"/>
        </dgm:presLayoutVars>
      </dgm:prSet>
      <dgm:spPr/>
    </dgm:pt>
    <dgm:pt modelId="{C265A318-E279-45D9-AB0C-E28C4A0C017E}" type="pres">
      <dgm:prSet presAssocID="{BE396290-C816-4ABD-AD4D-E1072D187879}" presName="sibTrans" presStyleCnt="0"/>
      <dgm:spPr/>
    </dgm:pt>
    <dgm:pt modelId="{AAD932C5-C627-486C-8354-6CE8F47D09F8}" type="pres">
      <dgm:prSet presAssocID="{C06518B1-9473-408E-B2F1-12B874D905FD}" presName="compNode" presStyleCnt="0"/>
      <dgm:spPr/>
    </dgm:pt>
    <dgm:pt modelId="{5B5E2B92-B039-4C62-8BE2-EC07CC5B9CF0}" type="pres">
      <dgm:prSet presAssocID="{C06518B1-9473-408E-B2F1-12B874D905FD}" presName="bgRect" presStyleLbl="bgShp" presStyleIdx="2" presStyleCnt="3"/>
      <dgm:spPr/>
    </dgm:pt>
    <dgm:pt modelId="{E86C6D6C-4527-43EE-970F-CC3EFA4C6F0B}" type="pres">
      <dgm:prSet presAssocID="{C06518B1-9473-408E-B2F1-12B874D905F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lescope"/>
        </a:ext>
      </dgm:extLst>
    </dgm:pt>
    <dgm:pt modelId="{F3E212C4-C732-41CA-848F-088A24052FCE}" type="pres">
      <dgm:prSet presAssocID="{C06518B1-9473-408E-B2F1-12B874D905FD}" presName="spaceRect" presStyleCnt="0"/>
      <dgm:spPr/>
    </dgm:pt>
    <dgm:pt modelId="{D3677079-5AF4-491C-8D13-A4F863275658}" type="pres">
      <dgm:prSet presAssocID="{C06518B1-9473-408E-B2F1-12B874D905FD}" presName="parTx" presStyleLbl="revTx" presStyleIdx="2" presStyleCnt="3">
        <dgm:presLayoutVars>
          <dgm:chMax val="0"/>
          <dgm:chPref val="0"/>
        </dgm:presLayoutVars>
      </dgm:prSet>
      <dgm:spPr/>
    </dgm:pt>
  </dgm:ptLst>
  <dgm:cxnLst>
    <dgm:cxn modelId="{4CD3160E-9807-4E0E-BA6D-7115EF7D182F}" type="presOf" srcId="{C06518B1-9473-408E-B2F1-12B874D905FD}" destId="{D3677079-5AF4-491C-8D13-A4F863275658}" srcOrd="0" destOrd="0" presId="urn:microsoft.com/office/officeart/2018/2/layout/IconVerticalSolidList"/>
    <dgm:cxn modelId="{2CE68922-C7F0-4A53-9D3D-2CB4FAB2BA1C}" srcId="{FF9AAF8E-3588-4EC9-837B-15DECE7A2D8F}" destId="{64F96826-79CA-4012-884E-81143B7F3CAF}" srcOrd="1" destOrd="0" parTransId="{0144ADA2-3FDE-455F-8B38-69260E9734D6}" sibTransId="{BE396290-C816-4ABD-AD4D-E1072D187879}"/>
    <dgm:cxn modelId="{163D9D6D-DFE4-4E77-A283-58C331B81520}" srcId="{FF9AAF8E-3588-4EC9-837B-15DECE7A2D8F}" destId="{C06518B1-9473-408E-B2F1-12B874D905FD}" srcOrd="2" destOrd="0" parTransId="{FCA78E75-5748-4735-AB46-9C664DEFF69F}" sibTransId="{3CA3CE1B-412E-46DA-8125-CBE50F500CBC}"/>
    <dgm:cxn modelId="{593922AC-18DD-4832-A2A7-24511F5B0CFF}" type="presOf" srcId="{DD38278A-F891-49B9-98F0-53663CD8F194}" destId="{B123F893-E36C-4604-87DA-BD2A0FE8DA4A}" srcOrd="0" destOrd="0" presId="urn:microsoft.com/office/officeart/2018/2/layout/IconVerticalSolidList"/>
    <dgm:cxn modelId="{518D63BE-7C98-49F1-AED5-B46926A6F8FC}" type="presOf" srcId="{64F96826-79CA-4012-884E-81143B7F3CAF}" destId="{676CB503-026F-4487-AAA4-87CFEB544291}" srcOrd="0" destOrd="0" presId="urn:microsoft.com/office/officeart/2018/2/layout/IconVerticalSolidList"/>
    <dgm:cxn modelId="{783D66EF-299F-4F3B-BD51-8F368A7FA9AF}" type="presOf" srcId="{FF9AAF8E-3588-4EC9-837B-15DECE7A2D8F}" destId="{500928E5-EA3B-4495-A7F7-E2484437EB05}" srcOrd="0" destOrd="0" presId="urn:microsoft.com/office/officeart/2018/2/layout/IconVerticalSolidList"/>
    <dgm:cxn modelId="{703AE7F9-FD59-4B89-8DEF-759F6CBBCF58}" srcId="{FF9AAF8E-3588-4EC9-837B-15DECE7A2D8F}" destId="{DD38278A-F891-49B9-98F0-53663CD8F194}" srcOrd="0" destOrd="0" parTransId="{64AB2B16-E923-492F-93ED-FCDF4CE76F8B}" sibTransId="{F5160076-8EA6-4078-A124-1EB76617AE3C}"/>
    <dgm:cxn modelId="{64E7CF00-0170-430D-A512-1A8828010BA7}" type="presParOf" srcId="{500928E5-EA3B-4495-A7F7-E2484437EB05}" destId="{611C1558-AC4D-47C8-9D2B-4B8484947F35}" srcOrd="0" destOrd="0" presId="urn:microsoft.com/office/officeart/2018/2/layout/IconVerticalSolidList"/>
    <dgm:cxn modelId="{DA87AD52-D70B-431A-A0F0-636C04E6A33B}" type="presParOf" srcId="{611C1558-AC4D-47C8-9D2B-4B8484947F35}" destId="{3BE6C566-89A8-4F29-80B5-C752B2F0AC51}" srcOrd="0" destOrd="0" presId="urn:microsoft.com/office/officeart/2018/2/layout/IconVerticalSolidList"/>
    <dgm:cxn modelId="{B9B1067F-C3BE-4944-871C-58035F4FC6CE}" type="presParOf" srcId="{611C1558-AC4D-47C8-9D2B-4B8484947F35}" destId="{D23E1BF4-EAA4-4B20-9A26-1F6D035BCF05}" srcOrd="1" destOrd="0" presId="urn:microsoft.com/office/officeart/2018/2/layout/IconVerticalSolidList"/>
    <dgm:cxn modelId="{8BD7811C-440B-48D8-BC9C-EA1CF4855977}" type="presParOf" srcId="{611C1558-AC4D-47C8-9D2B-4B8484947F35}" destId="{CE877669-D3E9-43AA-9D41-DD386BBE2EEC}" srcOrd="2" destOrd="0" presId="urn:microsoft.com/office/officeart/2018/2/layout/IconVerticalSolidList"/>
    <dgm:cxn modelId="{F9029AE6-9CBC-4ED6-9A4B-171E7CE4DD54}" type="presParOf" srcId="{611C1558-AC4D-47C8-9D2B-4B8484947F35}" destId="{B123F893-E36C-4604-87DA-BD2A0FE8DA4A}" srcOrd="3" destOrd="0" presId="urn:microsoft.com/office/officeart/2018/2/layout/IconVerticalSolidList"/>
    <dgm:cxn modelId="{99FF0DCC-1326-4D80-9F47-7A65A8D1A575}" type="presParOf" srcId="{500928E5-EA3B-4495-A7F7-E2484437EB05}" destId="{FD7FE901-57E4-43D0-8B52-94EDE463F640}" srcOrd="1" destOrd="0" presId="urn:microsoft.com/office/officeart/2018/2/layout/IconVerticalSolidList"/>
    <dgm:cxn modelId="{E3724DB7-6011-4E44-826A-13B7A25DDB1F}" type="presParOf" srcId="{500928E5-EA3B-4495-A7F7-E2484437EB05}" destId="{3CFA96DB-6E62-4B70-B859-B897C7F573D0}" srcOrd="2" destOrd="0" presId="urn:microsoft.com/office/officeart/2018/2/layout/IconVerticalSolidList"/>
    <dgm:cxn modelId="{3B9253AD-EA82-4A05-9DF2-E86E14E78B1D}" type="presParOf" srcId="{3CFA96DB-6E62-4B70-B859-B897C7F573D0}" destId="{043361F0-C38A-48E8-B65E-47355D44A5F5}" srcOrd="0" destOrd="0" presId="urn:microsoft.com/office/officeart/2018/2/layout/IconVerticalSolidList"/>
    <dgm:cxn modelId="{3E79A468-998B-460D-958B-4AA9D0044C7E}" type="presParOf" srcId="{3CFA96DB-6E62-4B70-B859-B897C7F573D0}" destId="{97DB70E6-E313-4633-8E58-C94428050EE9}" srcOrd="1" destOrd="0" presId="urn:microsoft.com/office/officeart/2018/2/layout/IconVerticalSolidList"/>
    <dgm:cxn modelId="{8548F992-462A-45AA-9A5C-11D767B547DB}" type="presParOf" srcId="{3CFA96DB-6E62-4B70-B859-B897C7F573D0}" destId="{F8019B98-F84D-48CA-BA61-EB3B72E914D3}" srcOrd="2" destOrd="0" presId="urn:microsoft.com/office/officeart/2018/2/layout/IconVerticalSolidList"/>
    <dgm:cxn modelId="{12D17658-1421-4850-A271-10C4D17E5F94}" type="presParOf" srcId="{3CFA96DB-6E62-4B70-B859-B897C7F573D0}" destId="{676CB503-026F-4487-AAA4-87CFEB544291}" srcOrd="3" destOrd="0" presId="urn:microsoft.com/office/officeart/2018/2/layout/IconVerticalSolidList"/>
    <dgm:cxn modelId="{663B90C7-D93D-4398-AEA9-9F83E5987A11}" type="presParOf" srcId="{500928E5-EA3B-4495-A7F7-E2484437EB05}" destId="{C265A318-E279-45D9-AB0C-E28C4A0C017E}" srcOrd="3" destOrd="0" presId="urn:microsoft.com/office/officeart/2018/2/layout/IconVerticalSolidList"/>
    <dgm:cxn modelId="{F3229214-8DE0-4C4A-BA92-116903BD854E}" type="presParOf" srcId="{500928E5-EA3B-4495-A7F7-E2484437EB05}" destId="{AAD932C5-C627-486C-8354-6CE8F47D09F8}" srcOrd="4" destOrd="0" presId="urn:microsoft.com/office/officeart/2018/2/layout/IconVerticalSolidList"/>
    <dgm:cxn modelId="{DEC5D455-0044-47FD-83E0-76E619B9B264}" type="presParOf" srcId="{AAD932C5-C627-486C-8354-6CE8F47D09F8}" destId="{5B5E2B92-B039-4C62-8BE2-EC07CC5B9CF0}" srcOrd="0" destOrd="0" presId="urn:microsoft.com/office/officeart/2018/2/layout/IconVerticalSolidList"/>
    <dgm:cxn modelId="{AAA426D4-8590-4329-860E-B843ECDFB143}" type="presParOf" srcId="{AAD932C5-C627-486C-8354-6CE8F47D09F8}" destId="{E86C6D6C-4527-43EE-970F-CC3EFA4C6F0B}" srcOrd="1" destOrd="0" presId="urn:microsoft.com/office/officeart/2018/2/layout/IconVerticalSolidList"/>
    <dgm:cxn modelId="{F6250AA4-6BDC-44F1-A606-4334094268CE}" type="presParOf" srcId="{AAD932C5-C627-486C-8354-6CE8F47D09F8}" destId="{F3E212C4-C732-41CA-848F-088A24052FCE}" srcOrd="2" destOrd="0" presId="urn:microsoft.com/office/officeart/2018/2/layout/IconVerticalSolidList"/>
    <dgm:cxn modelId="{A3D5CCCE-D506-495B-AF1B-2BF6A37C9B56}" type="presParOf" srcId="{AAD932C5-C627-486C-8354-6CE8F47D09F8}" destId="{D3677079-5AF4-491C-8D13-A4F86327565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3BA094-A5C7-462A-8BA3-5237A36508C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15819D3-2008-4331-A085-8FA311E4D92F}">
      <dgm:prSet/>
      <dgm:spPr/>
      <dgm:t>
        <a:bodyPr/>
        <a:lstStyle/>
        <a:p>
          <a:r>
            <a:rPr lang="en-US"/>
            <a:t>Chronically critical ill patients have a phenotype</a:t>
          </a:r>
        </a:p>
      </dgm:t>
    </dgm:pt>
    <dgm:pt modelId="{5F1117E6-2EF4-4C55-AC26-15E62D7F8B8E}" type="parTrans" cxnId="{53699F18-6A54-48F1-B1C3-AE892C99FE27}">
      <dgm:prSet/>
      <dgm:spPr/>
      <dgm:t>
        <a:bodyPr/>
        <a:lstStyle/>
        <a:p>
          <a:endParaRPr lang="en-US"/>
        </a:p>
      </dgm:t>
    </dgm:pt>
    <dgm:pt modelId="{22055064-8BA7-4389-B6BF-D5EB2897D0BB}" type="sibTrans" cxnId="{53699F18-6A54-48F1-B1C3-AE892C99FE27}">
      <dgm:prSet/>
      <dgm:spPr/>
      <dgm:t>
        <a:bodyPr/>
        <a:lstStyle/>
        <a:p>
          <a:endParaRPr lang="en-US"/>
        </a:p>
      </dgm:t>
    </dgm:pt>
    <dgm:pt modelId="{913BECFB-F93D-4BAD-9564-97084C2D6DBC}">
      <dgm:prSet/>
      <dgm:spPr/>
      <dgm:t>
        <a:bodyPr/>
        <a:lstStyle/>
        <a:p>
          <a:r>
            <a:rPr lang="en-US">
              <a:sym typeface="Wingdings" panose="05000000000000000000" pitchFamily="2" charset="2"/>
            </a:rPr>
            <a:t></a:t>
          </a:r>
          <a:r>
            <a:rPr lang="en-US"/>
            <a:t> Mitigating lymphocyte depletion and nutrition optimization remain challenges</a:t>
          </a:r>
        </a:p>
      </dgm:t>
    </dgm:pt>
    <dgm:pt modelId="{A426B358-E149-4806-A198-1B4BAB683175}" type="parTrans" cxnId="{16A3276A-587B-4880-BEEF-51959F13E53E}">
      <dgm:prSet/>
      <dgm:spPr/>
      <dgm:t>
        <a:bodyPr/>
        <a:lstStyle/>
        <a:p>
          <a:endParaRPr lang="en-US"/>
        </a:p>
      </dgm:t>
    </dgm:pt>
    <dgm:pt modelId="{22593BBE-04EB-47B6-9B06-5D0455434212}" type="sibTrans" cxnId="{16A3276A-587B-4880-BEEF-51959F13E53E}">
      <dgm:prSet/>
      <dgm:spPr/>
      <dgm:t>
        <a:bodyPr/>
        <a:lstStyle/>
        <a:p>
          <a:endParaRPr lang="en-US"/>
        </a:p>
      </dgm:t>
    </dgm:pt>
    <dgm:pt modelId="{2F1F7DFA-2A59-4C30-80A0-3E3F0A082608}">
      <dgm:prSet/>
      <dgm:spPr/>
      <dgm:t>
        <a:bodyPr/>
        <a:lstStyle/>
        <a:p>
          <a:r>
            <a:rPr lang="en-US" dirty="0"/>
            <a:t>Application of Next-Generation Sequencing </a:t>
          </a:r>
          <a:r>
            <a:rPr lang="en-US" dirty="0">
              <a:sym typeface="Wingdings" pitchFamily="2" charset="2"/>
            </a:rPr>
            <a:t></a:t>
          </a:r>
          <a:r>
            <a:rPr lang="en-US" dirty="0"/>
            <a:t> Guiding antimicrobial therapy ?</a:t>
          </a:r>
        </a:p>
      </dgm:t>
    </dgm:pt>
    <dgm:pt modelId="{F9BCD8BA-DC9F-4951-9B02-A686609741B3}" type="parTrans" cxnId="{623A3B60-D3BF-4C43-AD71-F39CF4F5C045}">
      <dgm:prSet/>
      <dgm:spPr/>
      <dgm:t>
        <a:bodyPr/>
        <a:lstStyle/>
        <a:p>
          <a:endParaRPr lang="en-US"/>
        </a:p>
      </dgm:t>
    </dgm:pt>
    <dgm:pt modelId="{7280626B-AC87-4A96-B1F5-53E60AC160DF}" type="sibTrans" cxnId="{623A3B60-D3BF-4C43-AD71-F39CF4F5C045}">
      <dgm:prSet/>
      <dgm:spPr/>
      <dgm:t>
        <a:bodyPr/>
        <a:lstStyle/>
        <a:p>
          <a:endParaRPr lang="en-US"/>
        </a:p>
      </dgm:t>
    </dgm:pt>
    <dgm:pt modelId="{82BBD759-7D58-47FD-9EE0-F51D5D969DD3}">
      <dgm:prSet/>
      <dgm:spPr/>
      <dgm:t>
        <a:bodyPr/>
        <a:lstStyle/>
        <a:p>
          <a:r>
            <a:rPr lang="en-US" dirty="0"/>
            <a:t>Microfluidic devices</a:t>
          </a:r>
          <a:r>
            <a:rPr lang="en-US" dirty="0">
              <a:sym typeface="Wingdings" pitchFamily="2" charset="2"/>
            </a:rPr>
            <a:t></a:t>
          </a:r>
          <a:r>
            <a:rPr lang="en-US" dirty="0"/>
            <a:t> Diagnostic with minimal blood and quick turn around time?</a:t>
          </a:r>
        </a:p>
      </dgm:t>
    </dgm:pt>
    <dgm:pt modelId="{A697A2DD-BE9B-43D5-8689-13B9305CB23C}" type="parTrans" cxnId="{4FBAAB33-0928-4457-9919-95FBB7C79EB2}">
      <dgm:prSet/>
      <dgm:spPr/>
      <dgm:t>
        <a:bodyPr/>
        <a:lstStyle/>
        <a:p>
          <a:endParaRPr lang="en-US"/>
        </a:p>
      </dgm:t>
    </dgm:pt>
    <dgm:pt modelId="{C5E8C282-0054-4FE7-ABB7-DFD362C0A516}" type="sibTrans" cxnId="{4FBAAB33-0928-4457-9919-95FBB7C79EB2}">
      <dgm:prSet/>
      <dgm:spPr/>
      <dgm:t>
        <a:bodyPr/>
        <a:lstStyle/>
        <a:p>
          <a:endParaRPr lang="en-US"/>
        </a:p>
      </dgm:t>
    </dgm:pt>
    <dgm:pt modelId="{1272FA96-CA35-2149-B864-D5D34322CFC8}" type="pres">
      <dgm:prSet presAssocID="{0A3BA094-A5C7-462A-8BA3-5237A36508C3}" presName="linear" presStyleCnt="0">
        <dgm:presLayoutVars>
          <dgm:animLvl val="lvl"/>
          <dgm:resizeHandles val="exact"/>
        </dgm:presLayoutVars>
      </dgm:prSet>
      <dgm:spPr/>
    </dgm:pt>
    <dgm:pt modelId="{9CF01122-AE79-4346-8E9D-9CF765D3595A}" type="pres">
      <dgm:prSet presAssocID="{515819D3-2008-4331-A085-8FA311E4D92F}" presName="parentText" presStyleLbl="node1" presStyleIdx="0" presStyleCnt="3">
        <dgm:presLayoutVars>
          <dgm:chMax val="0"/>
          <dgm:bulletEnabled val="1"/>
        </dgm:presLayoutVars>
      </dgm:prSet>
      <dgm:spPr/>
    </dgm:pt>
    <dgm:pt modelId="{2931AF62-1837-9045-9278-4103BB2D52B4}" type="pres">
      <dgm:prSet presAssocID="{515819D3-2008-4331-A085-8FA311E4D92F}" presName="childText" presStyleLbl="revTx" presStyleIdx="0" presStyleCnt="1">
        <dgm:presLayoutVars>
          <dgm:bulletEnabled val="1"/>
        </dgm:presLayoutVars>
      </dgm:prSet>
      <dgm:spPr/>
    </dgm:pt>
    <dgm:pt modelId="{1D698228-F459-D140-9132-24D92BC1F08A}" type="pres">
      <dgm:prSet presAssocID="{2F1F7DFA-2A59-4C30-80A0-3E3F0A082608}" presName="parentText" presStyleLbl="node1" presStyleIdx="1" presStyleCnt="3">
        <dgm:presLayoutVars>
          <dgm:chMax val="0"/>
          <dgm:bulletEnabled val="1"/>
        </dgm:presLayoutVars>
      </dgm:prSet>
      <dgm:spPr/>
    </dgm:pt>
    <dgm:pt modelId="{BE8890D7-DCF5-EC46-807E-766A39436E11}" type="pres">
      <dgm:prSet presAssocID="{7280626B-AC87-4A96-B1F5-53E60AC160DF}" presName="spacer" presStyleCnt="0"/>
      <dgm:spPr/>
    </dgm:pt>
    <dgm:pt modelId="{85CC6DD2-F4F9-D748-A47A-5A7D41D57DA7}" type="pres">
      <dgm:prSet presAssocID="{82BBD759-7D58-47FD-9EE0-F51D5D969DD3}" presName="parentText" presStyleLbl="node1" presStyleIdx="2" presStyleCnt="3">
        <dgm:presLayoutVars>
          <dgm:chMax val="0"/>
          <dgm:bulletEnabled val="1"/>
        </dgm:presLayoutVars>
      </dgm:prSet>
      <dgm:spPr/>
    </dgm:pt>
  </dgm:ptLst>
  <dgm:cxnLst>
    <dgm:cxn modelId="{53699F18-6A54-48F1-B1C3-AE892C99FE27}" srcId="{0A3BA094-A5C7-462A-8BA3-5237A36508C3}" destId="{515819D3-2008-4331-A085-8FA311E4D92F}" srcOrd="0" destOrd="0" parTransId="{5F1117E6-2EF4-4C55-AC26-15E62D7F8B8E}" sibTransId="{22055064-8BA7-4389-B6BF-D5EB2897D0BB}"/>
    <dgm:cxn modelId="{6B0DB123-034B-CC4F-9A67-1EBB4D274456}" type="presOf" srcId="{82BBD759-7D58-47FD-9EE0-F51D5D969DD3}" destId="{85CC6DD2-F4F9-D748-A47A-5A7D41D57DA7}" srcOrd="0" destOrd="0" presId="urn:microsoft.com/office/officeart/2005/8/layout/vList2"/>
    <dgm:cxn modelId="{4FBAAB33-0928-4457-9919-95FBB7C79EB2}" srcId="{0A3BA094-A5C7-462A-8BA3-5237A36508C3}" destId="{82BBD759-7D58-47FD-9EE0-F51D5D969DD3}" srcOrd="2" destOrd="0" parTransId="{A697A2DD-BE9B-43D5-8689-13B9305CB23C}" sibTransId="{C5E8C282-0054-4FE7-ABB7-DFD362C0A516}"/>
    <dgm:cxn modelId="{623A3B60-D3BF-4C43-AD71-F39CF4F5C045}" srcId="{0A3BA094-A5C7-462A-8BA3-5237A36508C3}" destId="{2F1F7DFA-2A59-4C30-80A0-3E3F0A082608}" srcOrd="1" destOrd="0" parTransId="{F9BCD8BA-DC9F-4951-9B02-A686609741B3}" sibTransId="{7280626B-AC87-4A96-B1F5-53E60AC160DF}"/>
    <dgm:cxn modelId="{16A3276A-587B-4880-BEEF-51959F13E53E}" srcId="{515819D3-2008-4331-A085-8FA311E4D92F}" destId="{913BECFB-F93D-4BAD-9564-97084C2D6DBC}" srcOrd="0" destOrd="0" parTransId="{A426B358-E149-4806-A198-1B4BAB683175}" sibTransId="{22593BBE-04EB-47B6-9B06-5D0455434212}"/>
    <dgm:cxn modelId="{73778389-13FA-F247-9E5C-E1AC4A3BA554}" type="presOf" srcId="{2F1F7DFA-2A59-4C30-80A0-3E3F0A082608}" destId="{1D698228-F459-D140-9132-24D92BC1F08A}" srcOrd="0" destOrd="0" presId="urn:microsoft.com/office/officeart/2005/8/layout/vList2"/>
    <dgm:cxn modelId="{7964EB9B-385E-EF4F-9FDD-C6EC1891695D}" type="presOf" srcId="{515819D3-2008-4331-A085-8FA311E4D92F}" destId="{9CF01122-AE79-4346-8E9D-9CF765D3595A}" srcOrd="0" destOrd="0" presId="urn:microsoft.com/office/officeart/2005/8/layout/vList2"/>
    <dgm:cxn modelId="{428FBDBB-32C6-E94F-8B82-9520CF552D4A}" type="presOf" srcId="{0A3BA094-A5C7-462A-8BA3-5237A36508C3}" destId="{1272FA96-CA35-2149-B864-D5D34322CFC8}" srcOrd="0" destOrd="0" presId="urn:microsoft.com/office/officeart/2005/8/layout/vList2"/>
    <dgm:cxn modelId="{8B6626C0-B597-C64D-B886-5CA3B28C3707}" type="presOf" srcId="{913BECFB-F93D-4BAD-9564-97084C2D6DBC}" destId="{2931AF62-1837-9045-9278-4103BB2D52B4}" srcOrd="0" destOrd="0" presId="urn:microsoft.com/office/officeart/2005/8/layout/vList2"/>
    <dgm:cxn modelId="{E5994358-91E7-D547-AC48-8B7F3D19672A}" type="presParOf" srcId="{1272FA96-CA35-2149-B864-D5D34322CFC8}" destId="{9CF01122-AE79-4346-8E9D-9CF765D3595A}" srcOrd="0" destOrd="0" presId="urn:microsoft.com/office/officeart/2005/8/layout/vList2"/>
    <dgm:cxn modelId="{6D1D50E9-A057-294B-B30C-52299B356B2A}" type="presParOf" srcId="{1272FA96-CA35-2149-B864-D5D34322CFC8}" destId="{2931AF62-1837-9045-9278-4103BB2D52B4}" srcOrd="1" destOrd="0" presId="urn:microsoft.com/office/officeart/2005/8/layout/vList2"/>
    <dgm:cxn modelId="{038662C4-814E-AB43-B91B-80CE4FC87547}" type="presParOf" srcId="{1272FA96-CA35-2149-B864-D5D34322CFC8}" destId="{1D698228-F459-D140-9132-24D92BC1F08A}" srcOrd="2" destOrd="0" presId="urn:microsoft.com/office/officeart/2005/8/layout/vList2"/>
    <dgm:cxn modelId="{9020BB9E-F160-D543-B1FE-981FE64D4517}" type="presParOf" srcId="{1272FA96-CA35-2149-B864-D5D34322CFC8}" destId="{BE8890D7-DCF5-EC46-807E-766A39436E11}" srcOrd="3" destOrd="0" presId="urn:microsoft.com/office/officeart/2005/8/layout/vList2"/>
    <dgm:cxn modelId="{8184E01B-9EB0-354E-AAEF-9CB33B35F6A3}" type="presParOf" srcId="{1272FA96-CA35-2149-B864-D5D34322CFC8}" destId="{85CC6DD2-F4F9-D748-A47A-5A7D41D57DA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6C566-89A8-4F29-80B5-C752B2F0AC51}">
      <dsp:nvSpPr>
        <dsp:cNvPr id="0" name=""/>
        <dsp:cNvSpPr/>
      </dsp:nvSpPr>
      <dsp:spPr>
        <a:xfrm>
          <a:off x="0" y="718"/>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3E1BF4-EAA4-4B20-9A26-1F6D035BCF05}">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23F893-E36C-4604-87DA-BD2A0FE8DA4A}">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a:t>Hot topics</a:t>
          </a:r>
        </a:p>
      </dsp:txBody>
      <dsp:txXfrm>
        <a:off x="1941716" y="718"/>
        <a:ext cx="4571887" cy="1681139"/>
      </dsp:txXfrm>
    </dsp:sp>
    <dsp:sp modelId="{043361F0-C38A-48E8-B65E-47355D44A5F5}">
      <dsp:nvSpPr>
        <dsp:cNvPr id="0" name=""/>
        <dsp:cNvSpPr/>
      </dsp:nvSpPr>
      <dsp:spPr>
        <a:xfrm>
          <a:off x="0" y="2102143"/>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DB70E6-E313-4633-8E58-C94428050EE9}">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6CB503-026F-4487-AAA4-87CFEB544291}">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a:t>Practice changing</a:t>
          </a:r>
        </a:p>
      </dsp:txBody>
      <dsp:txXfrm>
        <a:off x="1941716" y="2102143"/>
        <a:ext cx="4571887" cy="1681139"/>
      </dsp:txXfrm>
    </dsp:sp>
    <dsp:sp modelId="{5B5E2B92-B039-4C62-8BE2-EC07CC5B9CF0}">
      <dsp:nvSpPr>
        <dsp:cNvPr id="0" name=""/>
        <dsp:cNvSpPr/>
      </dsp:nvSpPr>
      <dsp:spPr>
        <a:xfrm>
          <a:off x="0" y="4203567"/>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6C6D6C-4527-43EE-970F-CC3EFA4C6F0B}">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677079-5AF4-491C-8D13-A4F863275658}">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a:t>On the horizon </a:t>
          </a:r>
        </a:p>
      </dsp:txBody>
      <dsp:txXfrm>
        <a:off x="1941716" y="4203567"/>
        <a:ext cx="4571887" cy="1681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01122-AE79-4346-8E9D-9CF765D3595A}">
      <dsp:nvSpPr>
        <dsp:cNvPr id="0" name=""/>
        <dsp:cNvSpPr/>
      </dsp:nvSpPr>
      <dsp:spPr>
        <a:xfrm>
          <a:off x="0" y="17347"/>
          <a:ext cx="6513603" cy="167821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Chronically critical ill patients have a phenotype</a:t>
          </a:r>
        </a:p>
      </dsp:txBody>
      <dsp:txXfrm>
        <a:off x="81924" y="99271"/>
        <a:ext cx="6349755" cy="1514370"/>
      </dsp:txXfrm>
    </dsp:sp>
    <dsp:sp modelId="{2931AF62-1837-9045-9278-4103BB2D52B4}">
      <dsp:nvSpPr>
        <dsp:cNvPr id="0" name=""/>
        <dsp:cNvSpPr/>
      </dsp:nvSpPr>
      <dsp:spPr>
        <a:xfrm>
          <a:off x="0" y="1695566"/>
          <a:ext cx="6513603" cy="729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sym typeface="Wingdings" panose="05000000000000000000" pitchFamily="2" charset="2"/>
            </a:rPr>
            <a:t></a:t>
          </a:r>
          <a:r>
            <a:rPr lang="en-US" sz="2300" kern="1200"/>
            <a:t> Mitigating lymphocyte depletion and nutrition optimization remain challenges</a:t>
          </a:r>
        </a:p>
      </dsp:txBody>
      <dsp:txXfrm>
        <a:off x="0" y="1695566"/>
        <a:ext cx="6513603" cy="729675"/>
      </dsp:txXfrm>
    </dsp:sp>
    <dsp:sp modelId="{1D698228-F459-D140-9132-24D92BC1F08A}">
      <dsp:nvSpPr>
        <dsp:cNvPr id="0" name=""/>
        <dsp:cNvSpPr/>
      </dsp:nvSpPr>
      <dsp:spPr>
        <a:xfrm>
          <a:off x="0" y="2425241"/>
          <a:ext cx="6513603" cy="1678218"/>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Application of Next-Generation Sequencing </a:t>
          </a:r>
          <a:r>
            <a:rPr lang="en-US" sz="3000" kern="1200" dirty="0">
              <a:sym typeface="Wingdings" pitchFamily="2" charset="2"/>
            </a:rPr>
            <a:t></a:t>
          </a:r>
          <a:r>
            <a:rPr lang="en-US" sz="3000" kern="1200" dirty="0"/>
            <a:t> Guiding antimicrobial therapy ?</a:t>
          </a:r>
        </a:p>
      </dsp:txBody>
      <dsp:txXfrm>
        <a:off x="81924" y="2507165"/>
        <a:ext cx="6349755" cy="1514370"/>
      </dsp:txXfrm>
    </dsp:sp>
    <dsp:sp modelId="{85CC6DD2-F4F9-D748-A47A-5A7D41D57DA7}">
      <dsp:nvSpPr>
        <dsp:cNvPr id="0" name=""/>
        <dsp:cNvSpPr/>
      </dsp:nvSpPr>
      <dsp:spPr>
        <a:xfrm>
          <a:off x="0" y="4189859"/>
          <a:ext cx="6513603" cy="167821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Microfluidic devices</a:t>
          </a:r>
          <a:r>
            <a:rPr lang="en-US" sz="3000" kern="1200" dirty="0">
              <a:sym typeface="Wingdings" pitchFamily="2" charset="2"/>
            </a:rPr>
            <a:t></a:t>
          </a:r>
          <a:r>
            <a:rPr lang="en-US" sz="3000" kern="1200" dirty="0"/>
            <a:t> Diagnostic with minimal blood and quick turn around time?</a:t>
          </a:r>
        </a:p>
      </dsp:txBody>
      <dsp:txXfrm>
        <a:off x="81924" y="4271783"/>
        <a:ext cx="6349755" cy="151437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657080-E591-0749-BC4B-B3E90CEB9BF0}" type="datetimeFigureOut">
              <a:rPr lang="en-US" smtClean="0"/>
              <a:t>8/27/19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F56696-A103-9943-811C-A60B0382C294}" type="slidenum">
              <a:rPr lang="en-US" smtClean="0"/>
              <a:t>‹#›</a:t>
            </a:fld>
            <a:endParaRPr lang="en-US"/>
          </a:p>
        </p:txBody>
      </p:sp>
    </p:spTree>
    <p:extLst>
      <p:ext uri="{BB962C8B-B14F-4D97-AF65-F5344CB8AC3E}">
        <p14:creationId xmlns:p14="http://schemas.microsoft.com/office/powerpoint/2010/main" val="4240845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F56696-A103-9943-811C-A60B0382C294}" type="slidenum">
              <a:rPr lang="en-US" smtClean="0"/>
              <a:t>1</a:t>
            </a:fld>
            <a:endParaRPr lang="en-US"/>
          </a:p>
        </p:txBody>
      </p:sp>
    </p:spTree>
    <p:extLst>
      <p:ext uri="{BB962C8B-B14F-4D97-AF65-F5344CB8AC3E}">
        <p14:creationId xmlns:p14="http://schemas.microsoft.com/office/powerpoint/2010/main" val="404127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cohort from a ongoing clinical trial</a:t>
            </a:r>
          </a:p>
        </p:txBody>
      </p:sp>
      <p:sp>
        <p:nvSpPr>
          <p:cNvPr id="4" name="Slide Number Placeholder 3"/>
          <p:cNvSpPr>
            <a:spLocks noGrp="1"/>
          </p:cNvSpPr>
          <p:nvPr>
            <p:ph type="sldNum" sz="quarter" idx="5"/>
          </p:nvPr>
        </p:nvSpPr>
        <p:spPr/>
        <p:txBody>
          <a:bodyPr/>
          <a:lstStyle/>
          <a:p>
            <a:fld id="{9FF56696-A103-9943-811C-A60B0382C294}" type="slidenum">
              <a:rPr lang="en-US" smtClean="0"/>
              <a:t>12</a:t>
            </a:fld>
            <a:endParaRPr lang="en-US"/>
          </a:p>
        </p:txBody>
      </p:sp>
    </p:spTree>
    <p:extLst>
      <p:ext uri="{BB962C8B-B14F-4D97-AF65-F5344CB8AC3E}">
        <p14:creationId xmlns:p14="http://schemas.microsoft.com/office/powerpoint/2010/main" val="2939001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ym typeface="Wingdings" pitchFamily="2" charset="2"/>
              </a:rPr>
              <a:t>This study combines two unique technologies: next generation sequencing and Bioinformatics.  I am not going to go into terrific detail about the technology but I’ll say this: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ym typeface="Wingdings" pitchFamily="2" charset="2"/>
              </a:rPr>
              <a:t>Next gen sequencing  uses fragments of free DNA as opposed to DNA extracted from whole cells. This tech is currently used in cancer research and as a diagnostic tool for screening for some liquid cancers.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ym typeface="Wingdings" pitchFamily="2" charset="2"/>
            </a:endParaRPr>
          </a:p>
          <a:p>
            <a:r>
              <a:rPr lang="en-US" dirty="0"/>
              <a:t>A prior proof of concept study published in 2016 </a:t>
            </a:r>
            <a:r>
              <a:rPr lang="en-US" dirty="0" err="1"/>
              <a:t>deomonstrated</a:t>
            </a:r>
            <a:r>
              <a:rPr lang="en-US" dirty="0"/>
              <a:t> that this technology could be used to identify pathogens in septic patients when compared to postop and healthy controls. The prior study established a concept called a sepsis indicating quantifier which they call SIQ.</a:t>
            </a:r>
          </a:p>
          <a:p>
            <a:r>
              <a:rPr lang="en-US" dirty="0"/>
              <a:t>Think of this concept in </a:t>
            </a:r>
            <a:r>
              <a:rPr lang="en-US" dirty="0" err="1"/>
              <a:t>distinguinshing</a:t>
            </a:r>
            <a:r>
              <a:rPr lang="en-US" dirty="0"/>
              <a:t> normal flora that should be present from an increased presence of bacteria that wouldn’t be expected that correspond with infection or pathogenicity. </a:t>
            </a:r>
          </a:p>
        </p:txBody>
      </p:sp>
      <p:sp>
        <p:nvSpPr>
          <p:cNvPr id="4" name="Slide Number Placeholder 3"/>
          <p:cNvSpPr>
            <a:spLocks noGrp="1"/>
          </p:cNvSpPr>
          <p:nvPr>
            <p:ph type="sldNum" sz="quarter" idx="5"/>
          </p:nvPr>
        </p:nvSpPr>
        <p:spPr/>
        <p:txBody>
          <a:bodyPr/>
          <a:lstStyle/>
          <a:p>
            <a:fld id="{9FF56696-A103-9943-811C-A60B0382C294}" type="slidenum">
              <a:rPr lang="en-US" smtClean="0"/>
              <a:t>14</a:t>
            </a:fld>
            <a:endParaRPr lang="en-US"/>
          </a:p>
        </p:txBody>
      </p:sp>
    </p:spTree>
    <p:extLst>
      <p:ext uri="{BB962C8B-B14F-4D97-AF65-F5344CB8AC3E}">
        <p14:creationId xmlns:p14="http://schemas.microsoft.com/office/powerpoint/2010/main" val="3762747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it is known that blood cultures aren’t very sensitive or specific and in general have a low positivity rate at around 10-30%.</a:t>
            </a:r>
          </a:p>
          <a:p>
            <a:r>
              <a:rPr lang="en-US" dirty="0"/>
              <a:t>This study is no different with similar positivity rate. Of septic patients </a:t>
            </a:r>
            <a:r>
              <a:rPr lang="en-US" dirty="0">
                <a:sym typeface="Wingdings" pitchFamily="2" charset="2"/>
              </a:rPr>
              <a:t> 30% had positive blood </a:t>
            </a:r>
            <a:r>
              <a:rPr lang="en-US" dirty="0" err="1">
                <a:sym typeface="Wingdings" pitchFamily="2" charset="2"/>
              </a:rPr>
              <a:t>cutures</a:t>
            </a:r>
            <a:r>
              <a:rPr lang="en-US" dirty="0">
                <a:sym typeface="Wingdings" pitchFamily="2" charset="2"/>
              </a:rPr>
              <a:t> </a:t>
            </a:r>
            <a:r>
              <a:rPr lang="en-US" dirty="0" err="1">
                <a:sym typeface="Wingdings" pitchFamily="2" charset="2"/>
              </a:rPr>
              <a:t>whlle</a:t>
            </a:r>
            <a:r>
              <a:rPr lang="en-US" dirty="0">
                <a:sym typeface="Wingdings" pitchFamily="2" charset="2"/>
              </a:rPr>
              <a:t> around 70% have positive Next Gen studies at multiple time points</a:t>
            </a:r>
          </a:p>
          <a:p>
            <a:endParaRPr lang="en-US" dirty="0">
              <a:sym typeface="Wingdings" pitchFamily="2" charset="2"/>
            </a:endParaRPr>
          </a:p>
          <a:p>
            <a:r>
              <a:rPr lang="en-US" dirty="0">
                <a:sym typeface="Wingdings" pitchFamily="2" charset="2"/>
              </a:rPr>
              <a:t>Of the entire study period 11% of patients had positive blood cultures compared to 70% of septic patients had positive SIQ data </a:t>
            </a:r>
          </a:p>
          <a:p>
            <a:r>
              <a:rPr lang="en-US" dirty="0">
                <a:sym typeface="Wingdings" pitchFamily="2" charset="2"/>
              </a:rPr>
              <a:t>The authors postulate here that NGS may be helpful in detecting the effectiveness of therapy. </a:t>
            </a:r>
            <a:endParaRPr lang="en-US" dirty="0"/>
          </a:p>
        </p:txBody>
      </p:sp>
      <p:sp>
        <p:nvSpPr>
          <p:cNvPr id="4" name="Slide Number Placeholder 3"/>
          <p:cNvSpPr>
            <a:spLocks noGrp="1"/>
          </p:cNvSpPr>
          <p:nvPr>
            <p:ph type="sldNum" sz="quarter" idx="5"/>
          </p:nvPr>
        </p:nvSpPr>
        <p:spPr/>
        <p:txBody>
          <a:bodyPr/>
          <a:lstStyle/>
          <a:p>
            <a:fld id="{9FF56696-A103-9943-811C-A60B0382C294}" type="slidenum">
              <a:rPr lang="en-US" smtClean="0"/>
              <a:t>15</a:t>
            </a:fld>
            <a:endParaRPr lang="en-US"/>
          </a:p>
        </p:txBody>
      </p:sp>
    </p:spTree>
    <p:extLst>
      <p:ext uri="{BB962C8B-B14F-4D97-AF65-F5344CB8AC3E}">
        <p14:creationId xmlns:p14="http://schemas.microsoft.com/office/powerpoint/2010/main" val="3079607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there was a high concordance of the NGS and Blood cx in detecting GNR bacteremia.</a:t>
            </a:r>
          </a:p>
          <a:p>
            <a:r>
              <a:rPr lang="en-US" dirty="0"/>
              <a:t>However, blood cx were more likely to grow likely </a:t>
            </a:r>
            <a:r>
              <a:rPr lang="en-US" dirty="0" err="1"/>
              <a:t>contaminans</a:t>
            </a:r>
            <a:r>
              <a:rPr lang="en-US" dirty="0"/>
              <a:t> like </a:t>
            </a:r>
            <a:r>
              <a:rPr lang="en-US" dirty="0" err="1"/>
              <a:t>CoN</a:t>
            </a:r>
            <a:r>
              <a:rPr lang="en-US" dirty="0"/>
              <a:t> staph. However, one could argue that possibly some legit </a:t>
            </a:r>
            <a:r>
              <a:rPr lang="en-US" dirty="0" err="1"/>
              <a:t>CoN</a:t>
            </a:r>
            <a:r>
              <a:rPr lang="en-US" dirty="0"/>
              <a:t> bacteremia was missed because of the weakness of the SIQ algorithm  since this is based on controlling for organisms found in healthy subjects. </a:t>
            </a:r>
          </a:p>
          <a:p>
            <a:r>
              <a:rPr lang="en-US" dirty="0"/>
              <a:t>Interestingly, NGS did appear to identify for more enteric GPC and GNR than blood cultures.  (more abdominal sepsis patients!)</a:t>
            </a:r>
          </a:p>
        </p:txBody>
      </p:sp>
      <p:sp>
        <p:nvSpPr>
          <p:cNvPr id="4" name="Slide Number Placeholder 3"/>
          <p:cNvSpPr>
            <a:spLocks noGrp="1"/>
          </p:cNvSpPr>
          <p:nvPr>
            <p:ph type="sldNum" sz="quarter" idx="5"/>
          </p:nvPr>
        </p:nvSpPr>
        <p:spPr/>
        <p:txBody>
          <a:bodyPr/>
          <a:lstStyle/>
          <a:p>
            <a:fld id="{9FF56696-A103-9943-811C-A60B0382C294}" type="slidenum">
              <a:rPr lang="en-US" smtClean="0"/>
              <a:t>16</a:t>
            </a:fld>
            <a:endParaRPr lang="en-US"/>
          </a:p>
        </p:txBody>
      </p:sp>
    </p:spTree>
    <p:extLst>
      <p:ext uri="{BB962C8B-B14F-4D97-AF65-F5344CB8AC3E}">
        <p14:creationId xmlns:p14="http://schemas.microsoft.com/office/powerpoint/2010/main" val="2711666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panel of 8 clinicians who were not involved in the study but were experts in critical care, and clinical microbiology.</a:t>
            </a:r>
          </a:p>
          <a:p>
            <a:r>
              <a:rPr lang="en-US" dirty="0"/>
              <a:t>They were explained the concept of the SIQ and allowed to review the clinical course and NGS, and culture data. They were then asked to give their professional opinion on the plausibility of the NGS results at individual time points and the overall </a:t>
            </a:r>
            <a:r>
              <a:rPr lang="en-US" dirty="0" err="1"/>
              <a:t>plausility</a:t>
            </a:r>
            <a:endParaRPr lang="en-US" dirty="0"/>
          </a:p>
          <a:p>
            <a:endParaRPr lang="en-US" dirty="0"/>
          </a:p>
          <a:p>
            <a:endParaRPr lang="en-US" dirty="0"/>
          </a:p>
          <a:p>
            <a:r>
              <a:rPr lang="en-US" dirty="0"/>
              <a:t>If someone cares: These times points were chosen because blood culture data tended to be more positive early in the course of sepsis. </a:t>
            </a:r>
          </a:p>
        </p:txBody>
      </p:sp>
      <p:sp>
        <p:nvSpPr>
          <p:cNvPr id="4" name="Slide Number Placeholder 3"/>
          <p:cNvSpPr>
            <a:spLocks noGrp="1"/>
          </p:cNvSpPr>
          <p:nvPr>
            <p:ph type="sldNum" sz="quarter" idx="5"/>
          </p:nvPr>
        </p:nvSpPr>
        <p:spPr/>
        <p:txBody>
          <a:bodyPr/>
          <a:lstStyle/>
          <a:p>
            <a:fld id="{9FF56696-A103-9943-811C-A60B0382C294}" type="slidenum">
              <a:rPr lang="en-US" smtClean="0"/>
              <a:t>17</a:t>
            </a:fld>
            <a:endParaRPr lang="en-US"/>
          </a:p>
        </p:txBody>
      </p:sp>
    </p:spTree>
    <p:extLst>
      <p:ext uri="{BB962C8B-B14F-4D97-AF65-F5344CB8AC3E}">
        <p14:creationId xmlns:p14="http://schemas.microsoft.com/office/powerpoint/2010/main" val="309418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Patients were retrospectively </a:t>
            </a:r>
            <a:r>
              <a:rPr lang="en-US" dirty="0">
                <a:sym typeface="Wingdings" pitchFamily="2" charset="2"/>
              </a:rPr>
              <a:t></a:t>
            </a:r>
            <a:r>
              <a:rPr lang="en-US" dirty="0"/>
              <a:t> two groups when the </a:t>
            </a:r>
            <a:r>
              <a:rPr lang="en-US" dirty="0" err="1"/>
              <a:t>resuts</a:t>
            </a:r>
            <a:r>
              <a:rPr lang="en-US" dirty="0"/>
              <a:t> of the NGS were taken into account. Those who received the ideal </a:t>
            </a:r>
            <a:r>
              <a:rPr lang="en-US" dirty="0" err="1"/>
              <a:t>abx</a:t>
            </a:r>
            <a:r>
              <a:rPr lang="en-US" dirty="0"/>
              <a:t> regimen and those who did not based on the results of the NGS. </a:t>
            </a:r>
          </a:p>
          <a:p>
            <a:r>
              <a:rPr lang="en-US" dirty="0"/>
              <a:t>The first group despite longer </a:t>
            </a:r>
            <a:r>
              <a:rPr lang="en-US" dirty="0" err="1"/>
              <a:t>abx</a:t>
            </a:r>
            <a:r>
              <a:rPr lang="en-US" dirty="0"/>
              <a:t> duration had higher mortality and higher RRT requirements.</a:t>
            </a:r>
          </a:p>
          <a:p>
            <a:r>
              <a:rPr lang="en-US" dirty="0"/>
              <a:t>The second group deemed w/ appropriate </a:t>
            </a:r>
            <a:r>
              <a:rPr lang="en-US" dirty="0" err="1"/>
              <a:t>abx</a:t>
            </a:r>
            <a:r>
              <a:rPr lang="en-US" dirty="0"/>
              <a:t> after reviewing the results of the NGS </a:t>
            </a:r>
            <a:r>
              <a:rPr lang="en-US" dirty="0">
                <a:sym typeface="Wingdings" pitchFamily="2" charset="2"/>
              </a:rPr>
              <a:t> improved mortality and shorter duration of </a:t>
            </a:r>
            <a:r>
              <a:rPr lang="en-US" dirty="0" err="1">
                <a:sym typeface="Wingdings" pitchFamily="2" charset="2"/>
              </a:rPr>
              <a:t>abx</a:t>
            </a:r>
            <a:endParaRPr lang="en-US" dirty="0"/>
          </a:p>
        </p:txBody>
      </p:sp>
      <p:sp>
        <p:nvSpPr>
          <p:cNvPr id="4" name="Slide Number Placeholder 3"/>
          <p:cNvSpPr>
            <a:spLocks noGrp="1"/>
          </p:cNvSpPr>
          <p:nvPr>
            <p:ph type="sldNum" sz="quarter" idx="5"/>
          </p:nvPr>
        </p:nvSpPr>
        <p:spPr/>
        <p:txBody>
          <a:bodyPr/>
          <a:lstStyle/>
          <a:p>
            <a:fld id="{9FF56696-A103-9943-811C-A60B0382C294}" type="slidenum">
              <a:rPr lang="en-US" smtClean="0"/>
              <a:t>18</a:t>
            </a:fld>
            <a:endParaRPr lang="en-US"/>
          </a:p>
        </p:txBody>
      </p:sp>
    </p:spTree>
    <p:extLst>
      <p:ext uri="{BB962C8B-B14F-4D97-AF65-F5344CB8AC3E}">
        <p14:creationId xmlns:p14="http://schemas.microsoft.com/office/powerpoint/2010/main" val="3987383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F56696-A103-9943-811C-A60B0382C294}" type="slidenum">
              <a:rPr lang="en-US" smtClean="0"/>
              <a:t>19</a:t>
            </a:fld>
            <a:endParaRPr lang="en-US"/>
          </a:p>
        </p:txBody>
      </p:sp>
    </p:spTree>
    <p:extLst>
      <p:ext uri="{BB962C8B-B14F-4D97-AF65-F5344CB8AC3E}">
        <p14:creationId xmlns:p14="http://schemas.microsoft.com/office/powerpoint/2010/main" val="3587028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1 and every 3 days after. At day 1</a:t>
            </a:r>
            <a:r>
              <a:rPr lang="en-US" dirty="0">
                <a:sym typeface="Wingdings" pitchFamily="2" charset="2"/>
              </a:rPr>
              <a:t> scores &gt;30 were consistent with septic patients (research blinded)</a:t>
            </a:r>
            <a:endParaRPr lang="en-US" dirty="0"/>
          </a:p>
        </p:txBody>
      </p:sp>
      <p:sp>
        <p:nvSpPr>
          <p:cNvPr id="4" name="Slide Number Placeholder 3"/>
          <p:cNvSpPr>
            <a:spLocks noGrp="1"/>
          </p:cNvSpPr>
          <p:nvPr>
            <p:ph type="sldNum" sz="quarter" idx="5"/>
          </p:nvPr>
        </p:nvSpPr>
        <p:spPr/>
        <p:txBody>
          <a:bodyPr/>
          <a:lstStyle/>
          <a:p>
            <a:fld id="{9FF56696-A103-9943-811C-A60B0382C294}" type="slidenum">
              <a:rPr lang="en-US" smtClean="0"/>
              <a:t>22</a:t>
            </a:fld>
            <a:endParaRPr lang="en-US"/>
          </a:p>
        </p:txBody>
      </p:sp>
    </p:spTree>
    <p:extLst>
      <p:ext uri="{BB962C8B-B14F-4D97-AF65-F5344CB8AC3E}">
        <p14:creationId xmlns:p14="http://schemas.microsoft.com/office/powerpoint/2010/main" val="3576751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1 and every 3 days after. At day 1</a:t>
            </a:r>
            <a:r>
              <a:rPr lang="en-US" dirty="0">
                <a:sym typeface="Wingdings" pitchFamily="2" charset="2"/>
              </a:rPr>
              <a:t> scores &gt;30 were consistent with septic patients (research blinded)</a:t>
            </a:r>
            <a:endParaRPr lang="en-US" dirty="0"/>
          </a:p>
        </p:txBody>
      </p:sp>
      <p:sp>
        <p:nvSpPr>
          <p:cNvPr id="4" name="Slide Number Placeholder 3"/>
          <p:cNvSpPr>
            <a:spLocks noGrp="1"/>
          </p:cNvSpPr>
          <p:nvPr>
            <p:ph type="sldNum" sz="quarter" idx="5"/>
          </p:nvPr>
        </p:nvSpPr>
        <p:spPr/>
        <p:txBody>
          <a:bodyPr/>
          <a:lstStyle/>
          <a:p>
            <a:fld id="{9FF56696-A103-9943-811C-A60B0382C294}" type="slidenum">
              <a:rPr lang="en-US" smtClean="0"/>
              <a:t>23</a:t>
            </a:fld>
            <a:endParaRPr lang="en-US"/>
          </a:p>
        </p:txBody>
      </p:sp>
    </p:spTree>
    <p:extLst>
      <p:ext uri="{BB962C8B-B14F-4D97-AF65-F5344CB8AC3E}">
        <p14:creationId xmlns:p14="http://schemas.microsoft.com/office/powerpoint/2010/main" val="2944530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Muchas</a:t>
            </a:r>
            <a:r>
              <a:rPr lang="en-US" dirty="0"/>
              <a:t> gracias </a:t>
            </a:r>
            <a:r>
              <a:rPr lang="en-US" dirty="0" err="1"/>
              <a:t>por</a:t>
            </a:r>
            <a:r>
              <a:rPr lang="en-US" dirty="0"/>
              <a:t> </a:t>
            </a:r>
            <a:r>
              <a:rPr lang="en-US" dirty="0" err="1"/>
              <a:t>su</a:t>
            </a:r>
            <a:r>
              <a:rPr lang="en-US" dirty="0"/>
              <a:t> </a:t>
            </a:r>
            <a:r>
              <a:rPr lang="en-US" dirty="0" err="1"/>
              <a:t>atencion</a:t>
            </a:r>
            <a:endParaRPr lang="en-US" dirty="0"/>
          </a:p>
          <a:p>
            <a:r>
              <a:rPr lang="en-US" dirty="0" err="1"/>
              <a:t>Yo</a:t>
            </a:r>
            <a:r>
              <a:rPr lang="en-US" dirty="0"/>
              <a:t> </a:t>
            </a:r>
            <a:r>
              <a:rPr lang="en-US" dirty="0" err="1"/>
              <a:t>voy</a:t>
            </a:r>
            <a:r>
              <a:rPr lang="en-US" dirty="0"/>
              <a:t> a </a:t>
            </a:r>
            <a:r>
              <a:rPr lang="en-US" dirty="0" err="1"/>
              <a:t>intentar</a:t>
            </a:r>
            <a:r>
              <a:rPr lang="en-US" dirty="0"/>
              <a:t> a responder a </a:t>
            </a:r>
            <a:r>
              <a:rPr lang="en-US" dirty="0" err="1"/>
              <a:t>sus</a:t>
            </a:r>
            <a:r>
              <a:rPr lang="en-US" dirty="0"/>
              <a:t> </a:t>
            </a:r>
            <a:r>
              <a:rPr lang="en-US" dirty="0" err="1"/>
              <a:t>preguntas</a:t>
            </a:r>
            <a:r>
              <a:rPr lang="en-US" dirty="0"/>
              <a:t>. </a:t>
            </a:r>
          </a:p>
        </p:txBody>
      </p:sp>
      <p:sp>
        <p:nvSpPr>
          <p:cNvPr id="4" name="Slide Number Placeholder 3"/>
          <p:cNvSpPr>
            <a:spLocks noGrp="1"/>
          </p:cNvSpPr>
          <p:nvPr>
            <p:ph type="sldNum" sz="quarter" idx="5"/>
          </p:nvPr>
        </p:nvSpPr>
        <p:spPr/>
        <p:txBody>
          <a:bodyPr/>
          <a:lstStyle/>
          <a:p>
            <a:fld id="{9FF56696-A103-9943-811C-A60B0382C294}" type="slidenum">
              <a:rPr lang="en-US" smtClean="0"/>
              <a:t>26</a:t>
            </a:fld>
            <a:endParaRPr lang="en-US"/>
          </a:p>
        </p:txBody>
      </p:sp>
    </p:spTree>
    <p:extLst>
      <p:ext uri="{BB962C8B-B14F-4D97-AF65-F5344CB8AC3E}">
        <p14:creationId xmlns:p14="http://schemas.microsoft.com/office/powerpoint/2010/main" val="3501247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F56696-A103-9943-811C-A60B0382C294}" type="slidenum">
              <a:rPr lang="en-US" smtClean="0"/>
              <a:t>2</a:t>
            </a:fld>
            <a:endParaRPr lang="en-US"/>
          </a:p>
        </p:txBody>
      </p:sp>
    </p:spTree>
    <p:extLst>
      <p:ext uri="{BB962C8B-B14F-4D97-AF65-F5344CB8AC3E}">
        <p14:creationId xmlns:p14="http://schemas.microsoft.com/office/powerpoint/2010/main" val="163773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aim of the study was to describe the epidemiology of the chronic critical illness and provide a glimpse of the biologic processes that cause CCI.</a:t>
            </a:r>
          </a:p>
          <a:p>
            <a:endParaRPr lang="en-US" dirty="0"/>
          </a:p>
          <a:p>
            <a:r>
              <a:rPr lang="en-US" dirty="0"/>
              <a:t>This study was a 3 year </a:t>
            </a:r>
            <a:r>
              <a:rPr lang="en-US" dirty="0" err="1"/>
              <a:t>prospsective</a:t>
            </a:r>
            <a:r>
              <a:rPr lang="en-US" dirty="0"/>
              <a:t> observational cohort study involving 145 patients from a single institution.  </a:t>
            </a:r>
          </a:p>
          <a:p>
            <a:endParaRPr lang="en-US" dirty="0"/>
          </a:p>
          <a:p>
            <a:r>
              <a:rPr lang="en-US" dirty="0"/>
              <a:t>They defined CCI as a surgical critically ill patient that requires over 14 days of an ICU stay with evidence of persistent organ dysfunction.</a:t>
            </a:r>
          </a:p>
        </p:txBody>
      </p:sp>
      <p:sp>
        <p:nvSpPr>
          <p:cNvPr id="4" name="Slide Number Placeholder 3"/>
          <p:cNvSpPr>
            <a:spLocks noGrp="1"/>
          </p:cNvSpPr>
          <p:nvPr>
            <p:ph type="sldNum" sz="quarter" idx="5"/>
          </p:nvPr>
        </p:nvSpPr>
        <p:spPr/>
        <p:txBody>
          <a:bodyPr/>
          <a:lstStyle/>
          <a:p>
            <a:fld id="{9FF56696-A103-9943-811C-A60B0382C294}" type="slidenum">
              <a:rPr lang="en-US" smtClean="0"/>
              <a:t>5</a:t>
            </a:fld>
            <a:endParaRPr lang="en-US"/>
          </a:p>
        </p:txBody>
      </p:sp>
    </p:spTree>
    <p:extLst>
      <p:ext uri="{BB962C8B-B14F-4D97-AF65-F5344CB8AC3E}">
        <p14:creationId xmlns:p14="http://schemas.microsoft.com/office/powerpoint/2010/main" val="3460127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F56696-A103-9943-811C-A60B0382C294}" type="slidenum">
              <a:rPr lang="en-US" smtClean="0"/>
              <a:t>6</a:t>
            </a:fld>
            <a:endParaRPr lang="en-US"/>
          </a:p>
        </p:txBody>
      </p:sp>
    </p:spTree>
    <p:extLst>
      <p:ext uri="{BB962C8B-B14F-4D97-AF65-F5344CB8AC3E}">
        <p14:creationId xmlns:p14="http://schemas.microsoft.com/office/powerpoint/2010/main" val="2673530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study showed clear differences in study populations. Whereas those patients who rapidly improved included more women, were younger, had lower </a:t>
            </a:r>
            <a:r>
              <a:rPr lang="en-US" dirty="0" err="1"/>
              <a:t>Charlson</a:t>
            </a:r>
            <a:r>
              <a:rPr lang="en-US" dirty="0"/>
              <a:t> comorbidity index</a:t>
            </a:r>
            <a:r>
              <a:rPr lang="en-US" dirty="0">
                <a:sym typeface="Wingdings" pitchFamily="2" charset="2"/>
              </a:rPr>
              <a:t>( risk of death 1 year post hospitalization); were less likely to be an </a:t>
            </a:r>
            <a:r>
              <a:rPr lang="en-US" dirty="0" err="1">
                <a:sym typeface="Wingdings" pitchFamily="2" charset="2"/>
              </a:rPr>
              <a:t>interfacilty</a:t>
            </a:r>
            <a:r>
              <a:rPr lang="en-US" dirty="0">
                <a:sym typeface="Wingdings" pitchFamily="2" charset="2"/>
              </a:rPr>
              <a:t> transfer, and less severe sepsis.</a:t>
            </a:r>
          </a:p>
          <a:p>
            <a:endParaRPr lang="en-US" dirty="0">
              <a:sym typeface="Wingdings" pitchFamily="2" charset="2"/>
            </a:endParaRPr>
          </a:p>
          <a:p>
            <a:r>
              <a:rPr lang="en-US" dirty="0">
                <a:sym typeface="Wingdings" pitchFamily="2" charset="2"/>
              </a:rPr>
              <a:t>There were important similarities which included similar BMI and co-morbidities as well as cause of sepsis and sepsis source control. </a:t>
            </a:r>
            <a:endParaRPr lang="en-US" dirty="0"/>
          </a:p>
        </p:txBody>
      </p:sp>
      <p:sp>
        <p:nvSpPr>
          <p:cNvPr id="4" name="Slide Number Placeholder 3"/>
          <p:cNvSpPr>
            <a:spLocks noGrp="1"/>
          </p:cNvSpPr>
          <p:nvPr>
            <p:ph type="sldNum" sz="quarter" idx="5"/>
          </p:nvPr>
        </p:nvSpPr>
        <p:spPr/>
        <p:txBody>
          <a:bodyPr/>
          <a:lstStyle/>
          <a:p>
            <a:fld id="{9FF56696-A103-9943-811C-A60B0382C294}" type="slidenum">
              <a:rPr lang="en-US" smtClean="0"/>
              <a:t>7</a:t>
            </a:fld>
            <a:endParaRPr lang="en-US"/>
          </a:p>
        </p:txBody>
      </p:sp>
    </p:spTree>
    <p:extLst>
      <p:ext uri="{BB962C8B-B14F-4D97-AF65-F5344CB8AC3E}">
        <p14:creationId xmlns:p14="http://schemas.microsoft.com/office/powerpoint/2010/main" val="3924982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surprisingly, the chronically critically ill were more likely to die when compared to those who rapidly improved, but THIS was a minority.</a:t>
            </a:r>
          </a:p>
          <a:p>
            <a:endParaRPr lang="en-US" dirty="0"/>
          </a:p>
          <a:p>
            <a:r>
              <a:rPr lang="en-US" dirty="0"/>
              <a:t>By their nature the CCI had </a:t>
            </a:r>
            <a:r>
              <a:rPr lang="en-US" dirty="0" err="1"/>
              <a:t>manifesations</a:t>
            </a:r>
            <a:r>
              <a:rPr lang="en-US" dirty="0"/>
              <a:t> of multiorgan dysfunction which included prolonged ventilator days, et cetera.</a:t>
            </a:r>
          </a:p>
          <a:p>
            <a:r>
              <a:rPr lang="en-US" dirty="0"/>
              <a:t>But here they demonstrate that CCI also were morel likely to have a poor dispositions.</a:t>
            </a:r>
          </a:p>
          <a:p>
            <a:endParaRPr lang="en-US" dirty="0"/>
          </a:p>
          <a:p>
            <a:r>
              <a:rPr lang="en-US" dirty="0"/>
              <a:t>Poor disposition included LTAC, SNFs, another hospital transfer!! –which was the second largest group (??), hospice and death. </a:t>
            </a:r>
          </a:p>
        </p:txBody>
      </p:sp>
      <p:sp>
        <p:nvSpPr>
          <p:cNvPr id="4" name="Slide Number Placeholder 3"/>
          <p:cNvSpPr>
            <a:spLocks noGrp="1"/>
          </p:cNvSpPr>
          <p:nvPr>
            <p:ph type="sldNum" sz="quarter" idx="5"/>
          </p:nvPr>
        </p:nvSpPr>
        <p:spPr/>
        <p:txBody>
          <a:bodyPr/>
          <a:lstStyle/>
          <a:p>
            <a:fld id="{9FF56696-A103-9943-811C-A60B0382C294}" type="slidenum">
              <a:rPr lang="en-US" smtClean="0"/>
              <a:t>8</a:t>
            </a:fld>
            <a:endParaRPr lang="en-US"/>
          </a:p>
        </p:txBody>
      </p:sp>
    </p:spTree>
    <p:extLst>
      <p:ext uri="{BB962C8B-B14F-4D97-AF65-F5344CB8AC3E}">
        <p14:creationId xmlns:p14="http://schemas.microsoft.com/office/powerpoint/2010/main" val="321100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interesting things the investigators found was up to a month into their illness inflammatory markers and suppressive markers remained elevated. </a:t>
            </a:r>
          </a:p>
          <a:p>
            <a:endParaRPr lang="en-US" dirty="0"/>
          </a:p>
          <a:p>
            <a:r>
              <a:rPr lang="en-US" dirty="0"/>
              <a:t>These included markers such as IL 6 an IL-8 and IL-10 which are potent anti-inflammatory cytokines important in angiogenesis and cytokine inhibition.</a:t>
            </a:r>
          </a:p>
        </p:txBody>
      </p:sp>
      <p:sp>
        <p:nvSpPr>
          <p:cNvPr id="4" name="Slide Number Placeholder 3"/>
          <p:cNvSpPr>
            <a:spLocks noGrp="1"/>
          </p:cNvSpPr>
          <p:nvPr>
            <p:ph type="sldNum" sz="quarter" idx="5"/>
          </p:nvPr>
        </p:nvSpPr>
        <p:spPr/>
        <p:txBody>
          <a:bodyPr/>
          <a:lstStyle/>
          <a:p>
            <a:fld id="{9FF56696-A103-9943-811C-A60B0382C294}" type="slidenum">
              <a:rPr lang="en-US" smtClean="0"/>
              <a:t>9</a:t>
            </a:fld>
            <a:endParaRPr lang="en-US"/>
          </a:p>
        </p:txBody>
      </p:sp>
    </p:spTree>
    <p:extLst>
      <p:ext uri="{BB962C8B-B14F-4D97-AF65-F5344CB8AC3E}">
        <p14:creationId xmlns:p14="http://schemas.microsoft.com/office/powerpoint/2010/main" val="995566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there is overall immunosuppressive features with persistent decrease in absolute lymphocyte numbers out to 30 days with a corresponding increase in soluble programmed death-ligand 1.  </a:t>
            </a:r>
          </a:p>
          <a:p>
            <a:endParaRPr lang="en-US" dirty="0"/>
          </a:p>
          <a:p>
            <a:r>
              <a:rPr lang="en-US" dirty="0"/>
              <a:t>These combination of findings are also found in the setting of elevated immature cell types of bone marrow origin that cause lymphocyte depletion and immunosuppression not unlike what has been described in oncology patients.</a:t>
            </a:r>
          </a:p>
          <a:p>
            <a:endParaRPr lang="en-US" dirty="0"/>
          </a:p>
          <a:p>
            <a:r>
              <a:rPr lang="en-US" dirty="0"/>
              <a:t> An </a:t>
            </a:r>
            <a:r>
              <a:rPr lang="en-US" dirty="0" err="1"/>
              <a:t>oncololgy</a:t>
            </a:r>
            <a:r>
              <a:rPr lang="en-US" dirty="0"/>
              <a:t> drug nivolumab is currently under study/ trial for septic ICU patients for this reason which happens to be a anti –sPDL-1 ligand </a:t>
            </a:r>
          </a:p>
        </p:txBody>
      </p:sp>
      <p:sp>
        <p:nvSpPr>
          <p:cNvPr id="4" name="Slide Number Placeholder 3"/>
          <p:cNvSpPr>
            <a:spLocks noGrp="1"/>
          </p:cNvSpPr>
          <p:nvPr>
            <p:ph type="sldNum" sz="quarter" idx="5"/>
          </p:nvPr>
        </p:nvSpPr>
        <p:spPr/>
        <p:txBody>
          <a:bodyPr/>
          <a:lstStyle/>
          <a:p>
            <a:fld id="{9FF56696-A103-9943-811C-A60B0382C294}" type="slidenum">
              <a:rPr lang="en-US" smtClean="0"/>
              <a:t>10</a:t>
            </a:fld>
            <a:endParaRPr lang="en-US"/>
          </a:p>
        </p:txBody>
      </p:sp>
    </p:spTree>
    <p:extLst>
      <p:ext uri="{BB962C8B-B14F-4D97-AF65-F5344CB8AC3E}">
        <p14:creationId xmlns:p14="http://schemas.microsoft.com/office/powerpoint/2010/main" val="4241455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who rapidly improve after sepsis achieve </a:t>
            </a:r>
            <a:r>
              <a:rPr lang="en-US" dirty="0" err="1"/>
              <a:t>homestasis</a:t>
            </a:r>
            <a:r>
              <a:rPr lang="en-US" dirty="0"/>
              <a:t> in regards to </a:t>
            </a:r>
            <a:r>
              <a:rPr lang="en-US" dirty="0" err="1"/>
              <a:t>maintinaing</a:t>
            </a:r>
            <a:r>
              <a:rPr lang="en-US" dirty="0"/>
              <a:t> skeletal muscle mass by the first week, but this remains a key feature up to a month for the CCI.  </a:t>
            </a:r>
          </a:p>
          <a:p>
            <a:endParaRPr lang="en-US" dirty="0"/>
          </a:p>
          <a:p>
            <a:r>
              <a:rPr lang="en-US" dirty="0"/>
              <a:t>Insulin growth factor binding protein typically decreases in the setting of starvation and caloric deficits. Here the graph shows that at most time points IGFBP-3 is within the normal range for patients that rapidly recover.</a:t>
            </a:r>
          </a:p>
          <a:p>
            <a:endParaRPr lang="en-US" dirty="0"/>
          </a:p>
          <a:p>
            <a:r>
              <a:rPr lang="en-US" dirty="0"/>
              <a:t>Urine 3-methyl histidine to creatinine ratio and insulin growth binding protein-3: both confirm that there is a persistent, ongoing catabolic state</a:t>
            </a:r>
            <a:r>
              <a:rPr lang="en-US" dirty="0">
                <a:sym typeface="Wingdings" pitchFamily="2" charset="2"/>
              </a:rPr>
              <a:t> remains the holy grail to treatment for these patients</a:t>
            </a:r>
            <a:endParaRPr lang="en-US" dirty="0"/>
          </a:p>
        </p:txBody>
      </p:sp>
      <p:sp>
        <p:nvSpPr>
          <p:cNvPr id="4" name="Slide Number Placeholder 3"/>
          <p:cNvSpPr>
            <a:spLocks noGrp="1"/>
          </p:cNvSpPr>
          <p:nvPr>
            <p:ph type="sldNum" sz="quarter" idx="5"/>
          </p:nvPr>
        </p:nvSpPr>
        <p:spPr/>
        <p:txBody>
          <a:bodyPr/>
          <a:lstStyle/>
          <a:p>
            <a:fld id="{9FF56696-A103-9943-811C-A60B0382C294}" type="slidenum">
              <a:rPr lang="en-US" smtClean="0"/>
              <a:t>11</a:t>
            </a:fld>
            <a:endParaRPr lang="en-US"/>
          </a:p>
        </p:txBody>
      </p:sp>
    </p:spTree>
    <p:extLst>
      <p:ext uri="{BB962C8B-B14F-4D97-AF65-F5344CB8AC3E}">
        <p14:creationId xmlns:p14="http://schemas.microsoft.com/office/powerpoint/2010/main" val="2626282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6E362-5FE5-0242-A4C0-5025FCE12B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478549-145F-7940-8620-2C46D9E5D9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CF1068-CD53-2742-88F0-21DDD5CC8FDB}"/>
              </a:ext>
            </a:extLst>
          </p:cNvPr>
          <p:cNvSpPr>
            <a:spLocks noGrp="1"/>
          </p:cNvSpPr>
          <p:nvPr>
            <p:ph type="dt" sz="half" idx="10"/>
          </p:nvPr>
        </p:nvSpPr>
        <p:spPr/>
        <p:txBody>
          <a:bodyPr/>
          <a:lstStyle/>
          <a:p>
            <a:fld id="{DAFF22FE-4D64-3440-880B-EFBD0824DFF5}" type="datetimeFigureOut">
              <a:rPr lang="en-US" smtClean="0"/>
              <a:t>8/27/19</a:t>
            </a:fld>
            <a:endParaRPr lang="en-US"/>
          </a:p>
        </p:txBody>
      </p:sp>
      <p:sp>
        <p:nvSpPr>
          <p:cNvPr id="5" name="Footer Placeholder 4">
            <a:extLst>
              <a:ext uri="{FF2B5EF4-FFF2-40B4-BE49-F238E27FC236}">
                <a16:creationId xmlns:a16="http://schemas.microsoft.com/office/drawing/2014/main" id="{5722A375-17D1-5F46-B0CF-4CB96DEED3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13B50C-31F6-5F4D-8F6A-0D90329B0834}"/>
              </a:ext>
            </a:extLst>
          </p:cNvPr>
          <p:cNvSpPr>
            <a:spLocks noGrp="1"/>
          </p:cNvSpPr>
          <p:nvPr>
            <p:ph type="sldNum" sz="quarter" idx="12"/>
          </p:nvPr>
        </p:nvSpPr>
        <p:spPr/>
        <p:txBody>
          <a:bodyPr/>
          <a:lstStyle/>
          <a:p>
            <a:fld id="{C1AB11BA-BE4E-D24D-A017-0D863E214A98}" type="slidenum">
              <a:rPr lang="en-US" smtClean="0"/>
              <a:t>‹#›</a:t>
            </a:fld>
            <a:endParaRPr lang="en-US"/>
          </a:p>
        </p:txBody>
      </p:sp>
    </p:spTree>
    <p:extLst>
      <p:ext uri="{BB962C8B-B14F-4D97-AF65-F5344CB8AC3E}">
        <p14:creationId xmlns:p14="http://schemas.microsoft.com/office/powerpoint/2010/main" val="663866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7D3E7-154C-A149-9CA8-97FB3E8262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7D96DF-FE00-144A-A992-B9C56968C5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2988EE-9BE2-6C49-AE65-E861F5E0EF1A}"/>
              </a:ext>
            </a:extLst>
          </p:cNvPr>
          <p:cNvSpPr>
            <a:spLocks noGrp="1"/>
          </p:cNvSpPr>
          <p:nvPr>
            <p:ph type="dt" sz="half" idx="10"/>
          </p:nvPr>
        </p:nvSpPr>
        <p:spPr/>
        <p:txBody>
          <a:bodyPr/>
          <a:lstStyle/>
          <a:p>
            <a:fld id="{DAFF22FE-4D64-3440-880B-EFBD0824DFF5}" type="datetimeFigureOut">
              <a:rPr lang="en-US" smtClean="0"/>
              <a:t>8/27/19</a:t>
            </a:fld>
            <a:endParaRPr lang="en-US"/>
          </a:p>
        </p:txBody>
      </p:sp>
      <p:sp>
        <p:nvSpPr>
          <p:cNvPr id="5" name="Footer Placeholder 4">
            <a:extLst>
              <a:ext uri="{FF2B5EF4-FFF2-40B4-BE49-F238E27FC236}">
                <a16:creationId xmlns:a16="http://schemas.microsoft.com/office/drawing/2014/main" id="{5E99598A-4CEF-0C49-97AA-EDA495FEB2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AA191F-2974-5946-94A2-4E78862DC93A}"/>
              </a:ext>
            </a:extLst>
          </p:cNvPr>
          <p:cNvSpPr>
            <a:spLocks noGrp="1"/>
          </p:cNvSpPr>
          <p:nvPr>
            <p:ph type="sldNum" sz="quarter" idx="12"/>
          </p:nvPr>
        </p:nvSpPr>
        <p:spPr/>
        <p:txBody>
          <a:bodyPr/>
          <a:lstStyle/>
          <a:p>
            <a:fld id="{C1AB11BA-BE4E-D24D-A017-0D863E214A98}" type="slidenum">
              <a:rPr lang="en-US" smtClean="0"/>
              <a:t>‹#›</a:t>
            </a:fld>
            <a:endParaRPr lang="en-US"/>
          </a:p>
        </p:txBody>
      </p:sp>
    </p:spTree>
    <p:extLst>
      <p:ext uri="{BB962C8B-B14F-4D97-AF65-F5344CB8AC3E}">
        <p14:creationId xmlns:p14="http://schemas.microsoft.com/office/powerpoint/2010/main" val="1703979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755192-48E1-F440-AB46-AAE535B630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60EE2D-2BF0-1446-9E11-218FC79B7B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675BFA-6A7E-3348-8E51-7447F66A5574}"/>
              </a:ext>
            </a:extLst>
          </p:cNvPr>
          <p:cNvSpPr>
            <a:spLocks noGrp="1"/>
          </p:cNvSpPr>
          <p:nvPr>
            <p:ph type="dt" sz="half" idx="10"/>
          </p:nvPr>
        </p:nvSpPr>
        <p:spPr/>
        <p:txBody>
          <a:bodyPr/>
          <a:lstStyle/>
          <a:p>
            <a:fld id="{DAFF22FE-4D64-3440-880B-EFBD0824DFF5}" type="datetimeFigureOut">
              <a:rPr lang="en-US" smtClean="0"/>
              <a:t>8/27/19</a:t>
            </a:fld>
            <a:endParaRPr lang="en-US"/>
          </a:p>
        </p:txBody>
      </p:sp>
      <p:sp>
        <p:nvSpPr>
          <p:cNvPr id="5" name="Footer Placeholder 4">
            <a:extLst>
              <a:ext uri="{FF2B5EF4-FFF2-40B4-BE49-F238E27FC236}">
                <a16:creationId xmlns:a16="http://schemas.microsoft.com/office/drawing/2014/main" id="{EEC129C3-8DE7-D647-AFE4-D2EB2991D7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913452-49B1-0F40-8E71-FD6C2C4B20CF}"/>
              </a:ext>
            </a:extLst>
          </p:cNvPr>
          <p:cNvSpPr>
            <a:spLocks noGrp="1"/>
          </p:cNvSpPr>
          <p:nvPr>
            <p:ph type="sldNum" sz="quarter" idx="12"/>
          </p:nvPr>
        </p:nvSpPr>
        <p:spPr/>
        <p:txBody>
          <a:bodyPr/>
          <a:lstStyle/>
          <a:p>
            <a:fld id="{C1AB11BA-BE4E-D24D-A017-0D863E214A98}" type="slidenum">
              <a:rPr lang="en-US" smtClean="0"/>
              <a:t>‹#›</a:t>
            </a:fld>
            <a:endParaRPr lang="en-US"/>
          </a:p>
        </p:txBody>
      </p:sp>
    </p:spTree>
    <p:extLst>
      <p:ext uri="{BB962C8B-B14F-4D97-AF65-F5344CB8AC3E}">
        <p14:creationId xmlns:p14="http://schemas.microsoft.com/office/powerpoint/2010/main" val="245370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1D4DB-D4CF-7F48-BCFF-02964BC94A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E2CF54-E9D8-6D49-A2D1-D74CB92422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B7ABAB-2D8E-FA40-99DD-B2F0CA8C7786}"/>
              </a:ext>
            </a:extLst>
          </p:cNvPr>
          <p:cNvSpPr>
            <a:spLocks noGrp="1"/>
          </p:cNvSpPr>
          <p:nvPr>
            <p:ph type="dt" sz="half" idx="10"/>
          </p:nvPr>
        </p:nvSpPr>
        <p:spPr/>
        <p:txBody>
          <a:bodyPr/>
          <a:lstStyle/>
          <a:p>
            <a:fld id="{DAFF22FE-4D64-3440-880B-EFBD0824DFF5}" type="datetimeFigureOut">
              <a:rPr lang="en-US" smtClean="0"/>
              <a:t>8/27/19</a:t>
            </a:fld>
            <a:endParaRPr lang="en-US"/>
          </a:p>
        </p:txBody>
      </p:sp>
      <p:sp>
        <p:nvSpPr>
          <p:cNvPr id="5" name="Footer Placeholder 4">
            <a:extLst>
              <a:ext uri="{FF2B5EF4-FFF2-40B4-BE49-F238E27FC236}">
                <a16:creationId xmlns:a16="http://schemas.microsoft.com/office/drawing/2014/main" id="{03170F86-C817-CD4D-8518-C5FBCEACBD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55B5F6-B8CB-F84E-A757-DEC6E20E5D2E}"/>
              </a:ext>
            </a:extLst>
          </p:cNvPr>
          <p:cNvSpPr>
            <a:spLocks noGrp="1"/>
          </p:cNvSpPr>
          <p:nvPr>
            <p:ph type="sldNum" sz="quarter" idx="12"/>
          </p:nvPr>
        </p:nvSpPr>
        <p:spPr/>
        <p:txBody>
          <a:bodyPr/>
          <a:lstStyle/>
          <a:p>
            <a:fld id="{C1AB11BA-BE4E-D24D-A017-0D863E214A98}" type="slidenum">
              <a:rPr lang="en-US" smtClean="0"/>
              <a:t>‹#›</a:t>
            </a:fld>
            <a:endParaRPr lang="en-US"/>
          </a:p>
        </p:txBody>
      </p:sp>
    </p:spTree>
    <p:extLst>
      <p:ext uri="{BB962C8B-B14F-4D97-AF65-F5344CB8AC3E}">
        <p14:creationId xmlns:p14="http://schemas.microsoft.com/office/powerpoint/2010/main" val="393139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0365-1259-584C-8D43-4D74F41A87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E70167-C7C1-DB44-A57B-78B342A66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88D66F-8B88-3945-8587-65A843F2D629}"/>
              </a:ext>
            </a:extLst>
          </p:cNvPr>
          <p:cNvSpPr>
            <a:spLocks noGrp="1"/>
          </p:cNvSpPr>
          <p:nvPr>
            <p:ph type="dt" sz="half" idx="10"/>
          </p:nvPr>
        </p:nvSpPr>
        <p:spPr/>
        <p:txBody>
          <a:bodyPr/>
          <a:lstStyle/>
          <a:p>
            <a:fld id="{DAFF22FE-4D64-3440-880B-EFBD0824DFF5}" type="datetimeFigureOut">
              <a:rPr lang="en-US" smtClean="0"/>
              <a:t>8/27/19</a:t>
            </a:fld>
            <a:endParaRPr lang="en-US"/>
          </a:p>
        </p:txBody>
      </p:sp>
      <p:sp>
        <p:nvSpPr>
          <p:cNvPr id="5" name="Footer Placeholder 4">
            <a:extLst>
              <a:ext uri="{FF2B5EF4-FFF2-40B4-BE49-F238E27FC236}">
                <a16:creationId xmlns:a16="http://schemas.microsoft.com/office/drawing/2014/main" id="{25BEA93D-1804-0341-B157-91587AAC11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9E2E9-F974-1B42-BAA2-53E22D62D6D6}"/>
              </a:ext>
            </a:extLst>
          </p:cNvPr>
          <p:cNvSpPr>
            <a:spLocks noGrp="1"/>
          </p:cNvSpPr>
          <p:nvPr>
            <p:ph type="sldNum" sz="quarter" idx="12"/>
          </p:nvPr>
        </p:nvSpPr>
        <p:spPr/>
        <p:txBody>
          <a:bodyPr/>
          <a:lstStyle/>
          <a:p>
            <a:fld id="{C1AB11BA-BE4E-D24D-A017-0D863E214A98}" type="slidenum">
              <a:rPr lang="en-US" smtClean="0"/>
              <a:t>‹#›</a:t>
            </a:fld>
            <a:endParaRPr lang="en-US"/>
          </a:p>
        </p:txBody>
      </p:sp>
    </p:spTree>
    <p:extLst>
      <p:ext uri="{BB962C8B-B14F-4D97-AF65-F5344CB8AC3E}">
        <p14:creationId xmlns:p14="http://schemas.microsoft.com/office/powerpoint/2010/main" val="1764442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CC399-3E93-E543-BA87-548E661250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B96276-05C9-C748-B6C6-B739EA4C9B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7B7A68-5779-3C4F-9A6A-9EE5D49FC4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11A33B-690E-DF47-A32D-9D97FA6D7534}"/>
              </a:ext>
            </a:extLst>
          </p:cNvPr>
          <p:cNvSpPr>
            <a:spLocks noGrp="1"/>
          </p:cNvSpPr>
          <p:nvPr>
            <p:ph type="dt" sz="half" idx="10"/>
          </p:nvPr>
        </p:nvSpPr>
        <p:spPr/>
        <p:txBody>
          <a:bodyPr/>
          <a:lstStyle/>
          <a:p>
            <a:fld id="{DAFF22FE-4D64-3440-880B-EFBD0824DFF5}" type="datetimeFigureOut">
              <a:rPr lang="en-US" smtClean="0"/>
              <a:t>8/27/19</a:t>
            </a:fld>
            <a:endParaRPr lang="en-US"/>
          </a:p>
        </p:txBody>
      </p:sp>
      <p:sp>
        <p:nvSpPr>
          <p:cNvPr id="6" name="Footer Placeholder 5">
            <a:extLst>
              <a:ext uri="{FF2B5EF4-FFF2-40B4-BE49-F238E27FC236}">
                <a16:creationId xmlns:a16="http://schemas.microsoft.com/office/drawing/2014/main" id="{3425DE29-8C86-0846-9BF1-8C6C9343A7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D01182-146D-344C-A062-9FAC8C5ABCBE}"/>
              </a:ext>
            </a:extLst>
          </p:cNvPr>
          <p:cNvSpPr>
            <a:spLocks noGrp="1"/>
          </p:cNvSpPr>
          <p:nvPr>
            <p:ph type="sldNum" sz="quarter" idx="12"/>
          </p:nvPr>
        </p:nvSpPr>
        <p:spPr/>
        <p:txBody>
          <a:bodyPr/>
          <a:lstStyle/>
          <a:p>
            <a:fld id="{C1AB11BA-BE4E-D24D-A017-0D863E214A98}" type="slidenum">
              <a:rPr lang="en-US" smtClean="0"/>
              <a:t>‹#›</a:t>
            </a:fld>
            <a:endParaRPr lang="en-US"/>
          </a:p>
        </p:txBody>
      </p:sp>
    </p:spTree>
    <p:extLst>
      <p:ext uri="{BB962C8B-B14F-4D97-AF65-F5344CB8AC3E}">
        <p14:creationId xmlns:p14="http://schemas.microsoft.com/office/powerpoint/2010/main" val="4171537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66EF3-0230-B24C-8907-8FA18B2E80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1DBF81-169D-CA41-A50E-2D1FEC8945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140D98-D953-0D41-888F-AE2CE6ECFA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06E2F5-D6FD-6846-A2AB-298A4A8BEA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B3B894-7FD1-984B-9E3B-16FE1F6807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3AF89F-B2BD-D046-BC4C-C0A876DC3C21}"/>
              </a:ext>
            </a:extLst>
          </p:cNvPr>
          <p:cNvSpPr>
            <a:spLocks noGrp="1"/>
          </p:cNvSpPr>
          <p:nvPr>
            <p:ph type="dt" sz="half" idx="10"/>
          </p:nvPr>
        </p:nvSpPr>
        <p:spPr/>
        <p:txBody>
          <a:bodyPr/>
          <a:lstStyle/>
          <a:p>
            <a:fld id="{DAFF22FE-4D64-3440-880B-EFBD0824DFF5}" type="datetimeFigureOut">
              <a:rPr lang="en-US" smtClean="0"/>
              <a:t>8/27/19</a:t>
            </a:fld>
            <a:endParaRPr lang="en-US"/>
          </a:p>
        </p:txBody>
      </p:sp>
      <p:sp>
        <p:nvSpPr>
          <p:cNvPr id="8" name="Footer Placeholder 7">
            <a:extLst>
              <a:ext uri="{FF2B5EF4-FFF2-40B4-BE49-F238E27FC236}">
                <a16:creationId xmlns:a16="http://schemas.microsoft.com/office/drawing/2014/main" id="{80745B53-A0D5-5741-A75B-FD4394B9CE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38FC85-074A-9240-96D6-DDB9AF9AF4F7}"/>
              </a:ext>
            </a:extLst>
          </p:cNvPr>
          <p:cNvSpPr>
            <a:spLocks noGrp="1"/>
          </p:cNvSpPr>
          <p:nvPr>
            <p:ph type="sldNum" sz="quarter" idx="12"/>
          </p:nvPr>
        </p:nvSpPr>
        <p:spPr/>
        <p:txBody>
          <a:bodyPr/>
          <a:lstStyle/>
          <a:p>
            <a:fld id="{C1AB11BA-BE4E-D24D-A017-0D863E214A98}" type="slidenum">
              <a:rPr lang="en-US" smtClean="0"/>
              <a:t>‹#›</a:t>
            </a:fld>
            <a:endParaRPr lang="en-US"/>
          </a:p>
        </p:txBody>
      </p:sp>
    </p:spTree>
    <p:extLst>
      <p:ext uri="{BB962C8B-B14F-4D97-AF65-F5344CB8AC3E}">
        <p14:creationId xmlns:p14="http://schemas.microsoft.com/office/powerpoint/2010/main" val="2946734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58E2B-DDC0-1A4F-935D-C325469B0B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73AFD1-8391-EB4D-B462-933DC5D1567E}"/>
              </a:ext>
            </a:extLst>
          </p:cNvPr>
          <p:cNvSpPr>
            <a:spLocks noGrp="1"/>
          </p:cNvSpPr>
          <p:nvPr>
            <p:ph type="dt" sz="half" idx="10"/>
          </p:nvPr>
        </p:nvSpPr>
        <p:spPr/>
        <p:txBody>
          <a:bodyPr/>
          <a:lstStyle/>
          <a:p>
            <a:fld id="{DAFF22FE-4D64-3440-880B-EFBD0824DFF5}" type="datetimeFigureOut">
              <a:rPr lang="en-US" smtClean="0"/>
              <a:t>8/27/19</a:t>
            </a:fld>
            <a:endParaRPr lang="en-US"/>
          </a:p>
        </p:txBody>
      </p:sp>
      <p:sp>
        <p:nvSpPr>
          <p:cNvPr id="4" name="Footer Placeholder 3">
            <a:extLst>
              <a:ext uri="{FF2B5EF4-FFF2-40B4-BE49-F238E27FC236}">
                <a16:creationId xmlns:a16="http://schemas.microsoft.com/office/drawing/2014/main" id="{A884C90F-724C-364B-91A0-DB8245484D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FDFDE6-CB3D-5643-B7F8-0C88EBFF7D62}"/>
              </a:ext>
            </a:extLst>
          </p:cNvPr>
          <p:cNvSpPr>
            <a:spLocks noGrp="1"/>
          </p:cNvSpPr>
          <p:nvPr>
            <p:ph type="sldNum" sz="quarter" idx="12"/>
          </p:nvPr>
        </p:nvSpPr>
        <p:spPr/>
        <p:txBody>
          <a:bodyPr/>
          <a:lstStyle/>
          <a:p>
            <a:fld id="{C1AB11BA-BE4E-D24D-A017-0D863E214A98}" type="slidenum">
              <a:rPr lang="en-US" smtClean="0"/>
              <a:t>‹#›</a:t>
            </a:fld>
            <a:endParaRPr lang="en-US"/>
          </a:p>
        </p:txBody>
      </p:sp>
    </p:spTree>
    <p:extLst>
      <p:ext uri="{BB962C8B-B14F-4D97-AF65-F5344CB8AC3E}">
        <p14:creationId xmlns:p14="http://schemas.microsoft.com/office/powerpoint/2010/main" val="2655922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A830C9-CBD2-EC45-A4A5-34F8C5134A47}"/>
              </a:ext>
            </a:extLst>
          </p:cNvPr>
          <p:cNvSpPr>
            <a:spLocks noGrp="1"/>
          </p:cNvSpPr>
          <p:nvPr>
            <p:ph type="dt" sz="half" idx="10"/>
          </p:nvPr>
        </p:nvSpPr>
        <p:spPr/>
        <p:txBody>
          <a:bodyPr/>
          <a:lstStyle/>
          <a:p>
            <a:fld id="{DAFF22FE-4D64-3440-880B-EFBD0824DFF5}" type="datetimeFigureOut">
              <a:rPr lang="en-US" smtClean="0"/>
              <a:t>8/27/19</a:t>
            </a:fld>
            <a:endParaRPr lang="en-US"/>
          </a:p>
        </p:txBody>
      </p:sp>
      <p:sp>
        <p:nvSpPr>
          <p:cNvPr id="3" name="Footer Placeholder 2">
            <a:extLst>
              <a:ext uri="{FF2B5EF4-FFF2-40B4-BE49-F238E27FC236}">
                <a16:creationId xmlns:a16="http://schemas.microsoft.com/office/drawing/2014/main" id="{ABC43A14-8A5F-7541-89FB-E08F555FE0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56699B-0FA5-2C41-ADFD-A1AA355B08B9}"/>
              </a:ext>
            </a:extLst>
          </p:cNvPr>
          <p:cNvSpPr>
            <a:spLocks noGrp="1"/>
          </p:cNvSpPr>
          <p:nvPr>
            <p:ph type="sldNum" sz="quarter" idx="12"/>
          </p:nvPr>
        </p:nvSpPr>
        <p:spPr/>
        <p:txBody>
          <a:bodyPr/>
          <a:lstStyle/>
          <a:p>
            <a:fld id="{C1AB11BA-BE4E-D24D-A017-0D863E214A98}" type="slidenum">
              <a:rPr lang="en-US" smtClean="0"/>
              <a:t>‹#›</a:t>
            </a:fld>
            <a:endParaRPr lang="en-US"/>
          </a:p>
        </p:txBody>
      </p:sp>
    </p:spTree>
    <p:extLst>
      <p:ext uri="{BB962C8B-B14F-4D97-AF65-F5344CB8AC3E}">
        <p14:creationId xmlns:p14="http://schemas.microsoft.com/office/powerpoint/2010/main" val="1659897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4CD50-9D91-A64B-AEEC-ACB3EA647D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667B36-7D17-3E43-9EFE-31F5F7FDF8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B430F5-11BD-7943-8CD3-7D31EB0372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99F952-1BE1-2A41-B489-285C44F63503}"/>
              </a:ext>
            </a:extLst>
          </p:cNvPr>
          <p:cNvSpPr>
            <a:spLocks noGrp="1"/>
          </p:cNvSpPr>
          <p:nvPr>
            <p:ph type="dt" sz="half" idx="10"/>
          </p:nvPr>
        </p:nvSpPr>
        <p:spPr/>
        <p:txBody>
          <a:bodyPr/>
          <a:lstStyle/>
          <a:p>
            <a:fld id="{DAFF22FE-4D64-3440-880B-EFBD0824DFF5}" type="datetimeFigureOut">
              <a:rPr lang="en-US" smtClean="0"/>
              <a:t>8/27/19</a:t>
            </a:fld>
            <a:endParaRPr lang="en-US"/>
          </a:p>
        </p:txBody>
      </p:sp>
      <p:sp>
        <p:nvSpPr>
          <p:cNvPr id="6" name="Footer Placeholder 5">
            <a:extLst>
              <a:ext uri="{FF2B5EF4-FFF2-40B4-BE49-F238E27FC236}">
                <a16:creationId xmlns:a16="http://schemas.microsoft.com/office/drawing/2014/main" id="{E00C3EC7-8C52-0441-BBD7-EB7073D1B6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78AA8B-8236-B149-B439-D42FDB525D6D}"/>
              </a:ext>
            </a:extLst>
          </p:cNvPr>
          <p:cNvSpPr>
            <a:spLocks noGrp="1"/>
          </p:cNvSpPr>
          <p:nvPr>
            <p:ph type="sldNum" sz="quarter" idx="12"/>
          </p:nvPr>
        </p:nvSpPr>
        <p:spPr/>
        <p:txBody>
          <a:bodyPr/>
          <a:lstStyle/>
          <a:p>
            <a:fld id="{C1AB11BA-BE4E-D24D-A017-0D863E214A98}" type="slidenum">
              <a:rPr lang="en-US" smtClean="0"/>
              <a:t>‹#›</a:t>
            </a:fld>
            <a:endParaRPr lang="en-US"/>
          </a:p>
        </p:txBody>
      </p:sp>
    </p:spTree>
    <p:extLst>
      <p:ext uri="{BB962C8B-B14F-4D97-AF65-F5344CB8AC3E}">
        <p14:creationId xmlns:p14="http://schemas.microsoft.com/office/powerpoint/2010/main" val="4146201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4DCD2-C45A-9B4D-87F2-5A71F82DCC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6275D7-8B14-F84D-AB4B-25F9E79834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425D334-9C9A-234C-908A-D70A5AF9AA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BEFC59-94D6-194B-94EA-32CAF9013752}"/>
              </a:ext>
            </a:extLst>
          </p:cNvPr>
          <p:cNvSpPr>
            <a:spLocks noGrp="1"/>
          </p:cNvSpPr>
          <p:nvPr>
            <p:ph type="dt" sz="half" idx="10"/>
          </p:nvPr>
        </p:nvSpPr>
        <p:spPr/>
        <p:txBody>
          <a:bodyPr/>
          <a:lstStyle/>
          <a:p>
            <a:fld id="{DAFF22FE-4D64-3440-880B-EFBD0824DFF5}" type="datetimeFigureOut">
              <a:rPr lang="en-US" smtClean="0"/>
              <a:t>8/27/19</a:t>
            </a:fld>
            <a:endParaRPr lang="en-US"/>
          </a:p>
        </p:txBody>
      </p:sp>
      <p:sp>
        <p:nvSpPr>
          <p:cNvPr id="6" name="Footer Placeholder 5">
            <a:extLst>
              <a:ext uri="{FF2B5EF4-FFF2-40B4-BE49-F238E27FC236}">
                <a16:creationId xmlns:a16="http://schemas.microsoft.com/office/drawing/2014/main" id="{C4C71FF1-EFBA-B449-A335-CF79736E43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DE3D58-1C95-C545-8C23-D84BB0AF6809}"/>
              </a:ext>
            </a:extLst>
          </p:cNvPr>
          <p:cNvSpPr>
            <a:spLocks noGrp="1"/>
          </p:cNvSpPr>
          <p:nvPr>
            <p:ph type="sldNum" sz="quarter" idx="12"/>
          </p:nvPr>
        </p:nvSpPr>
        <p:spPr/>
        <p:txBody>
          <a:bodyPr/>
          <a:lstStyle/>
          <a:p>
            <a:fld id="{C1AB11BA-BE4E-D24D-A017-0D863E214A98}" type="slidenum">
              <a:rPr lang="en-US" smtClean="0"/>
              <a:t>‹#›</a:t>
            </a:fld>
            <a:endParaRPr lang="en-US"/>
          </a:p>
        </p:txBody>
      </p:sp>
    </p:spTree>
    <p:extLst>
      <p:ext uri="{BB962C8B-B14F-4D97-AF65-F5344CB8AC3E}">
        <p14:creationId xmlns:p14="http://schemas.microsoft.com/office/powerpoint/2010/main" val="3902557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2C0994-7F48-D744-9184-F495EA49C8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0AEFAA-8A72-2D46-8DCC-69CE87E25E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72E13C-D864-BA42-A4D8-2201138A5D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FF22FE-4D64-3440-880B-EFBD0824DFF5}" type="datetimeFigureOut">
              <a:rPr lang="en-US" smtClean="0"/>
              <a:t>8/27/19</a:t>
            </a:fld>
            <a:endParaRPr lang="en-US"/>
          </a:p>
        </p:txBody>
      </p:sp>
      <p:sp>
        <p:nvSpPr>
          <p:cNvPr id="5" name="Footer Placeholder 4">
            <a:extLst>
              <a:ext uri="{FF2B5EF4-FFF2-40B4-BE49-F238E27FC236}">
                <a16:creationId xmlns:a16="http://schemas.microsoft.com/office/drawing/2014/main" id="{D70B77A0-B324-AD43-AC11-99C6B407A7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A7969E-4E47-FB41-B3C0-07025B0219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AB11BA-BE4E-D24D-A017-0D863E214A98}" type="slidenum">
              <a:rPr lang="en-US" smtClean="0"/>
              <a:t>‹#›</a:t>
            </a:fld>
            <a:endParaRPr lang="en-US"/>
          </a:p>
        </p:txBody>
      </p:sp>
    </p:spTree>
    <p:extLst>
      <p:ext uri="{BB962C8B-B14F-4D97-AF65-F5344CB8AC3E}">
        <p14:creationId xmlns:p14="http://schemas.microsoft.com/office/powerpoint/2010/main" val="1817974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9.sv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FF4BB259-8C3C-074A-AF31-CA0B3B94C258}"/>
              </a:ext>
            </a:extLst>
          </p:cNvPr>
          <p:cNvSpPr>
            <a:spLocks noGrp="1"/>
          </p:cNvSpPr>
          <p:nvPr>
            <p:ph type="subTitle" idx="1"/>
          </p:nvPr>
        </p:nvSpPr>
        <p:spPr>
          <a:xfrm>
            <a:off x="1524000" y="3647977"/>
            <a:ext cx="9144000" cy="1286716"/>
          </a:xfrm>
        </p:spPr>
        <p:txBody>
          <a:bodyPr>
            <a:normAutofit lnSpcReduction="10000"/>
          </a:bodyPr>
          <a:lstStyle/>
          <a:p>
            <a:r>
              <a:rPr lang="en-US" dirty="0">
                <a:solidFill>
                  <a:schemeClr val="accent1">
                    <a:lumMod val="40000"/>
                    <a:lumOff val="60000"/>
                  </a:schemeClr>
                </a:solidFill>
                <a:latin typeface="Times New Roman" panose="02020603050405020304" pitchFamily="18" charset="0"/>
                <a:cs typeface="Times New Roman" panose="02020603050405020304" pitchFamily="18" charset="0"/>
              </a:rPr>
              <a:t>April E. Mendoza MD, MPH</a:t>
            </a:r>
          </a:p>
          <a:p>
            <a:r>
              <a:rPr lang="en-US" dirty="0">
                <a:solidFill>
                  <a:schemeClr val="accent1">
                    <a:lumMod val="40000"/>
                    <a:lumOff val="60000"/>
                  </a:schemeClr>
                </a:solidFill>
                <a:latin typeface="Times New Roman" panose="02020603050405020304" pitchFamily="18" charset="0"/>
                <a:cs typeface="Times New Roman" panose="02020603050405020304" pitchFamily="18" charset="0"/>
              </a:rPr>
              <a:t>Division of Trauma, Emergency Surgery and Surgical Critical Care</a:t>
            </a:r>
          </a:p>
          <a:p>
            <a:r>
              <a:rPr lang="en-US" dirty="0">
                <a:solidFill>
                  <a:schemeClr val="accent1">
                    <a:lumMod val="40000"/>
                    <a:lumOff val="60000"/>
                  </a:schemeClr>
                </a:solidFill>
                <a:latin typeface="Times New Roman" panose="02020603050405020304" pitchFamily="18" charset="0"/>
                <a:cs typeface="Times New Roman" panose="02020603050405020304" pitchFamily="18" charset="0"/>
              </a:rPr>
              <a:t>Massachusetts General Hospital</a:t>
            </a:r>
          </a:p>
          <a:p>
            <a:pPr algn="l"/>
            <a:endParaRPr lang="en-US" dirty="0">
              <a:solidFill>
                <a:schemeClr val="bg1"/>
              </a:solidFill>
            </a:endParaRPr>
          </a:p>
        </p:txBody>
      </p:sp>
      <p:sp>
        <p:nvSpPr>
          <p:cNvPr id="11" name="Subtitle 8">
            <a:extLst>
              <a:ext uri="{FF2B5EF4-FFF2-40B4-BE49-F238E27FC236}">
                <a16:creationId xmlns:a16="http://schemas.microsoft.com/office/drawing/2014/main" id="{B23113F7-38EF-C946-8D66-F90F93E31291}"/>
              </a:ext>
            </a:extLst>
          </p:cNvPr>
          <p:cNvSpPr txBox="1">
            <a:spLocks/>
          </p:cNvSpPr>
          <p:nvPr/>
        </p:nvSpPr>
        <p:spPr>
          <a:xfrm>
            <a:off x="1524000" y="458348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schemeClr val="bg1"/>
              </a:solidFill>
            </a:endParaRPr>
          </a:p>
        </p:txBody>
      </p:sp>
      <p:sp>
        <p:nvSpPr>
          <p:cNvPr id="12" name="Rectangle 11">
            <a:extLst>
              <a:ext uri="{FF2B5EF4-FFF2-40B4-BE49-F238E27FC236}">
                <a16:creationId xmlns:a16="http://schemas.microsoft.com/office/drawing/2014/main" id="{86DDB6CD-3D58-2B45-BB7B-07D8D3700E93}"/>
              </a:ext>
            </a:extLst>
          </p:cNvPr>
          <p:cNvSpPr/>
          <p:nvPr/>
        </p:nvSpPr>
        <p:spPr>
          <a:xfrm>
            <a:off x="0" y="5360894"/>
            <a:ext cx="12192000" cy="16557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
            <a:extLst>
              <a:ext uri="{FF2B5EF4-FFF2-40B4-BE49-F238E27FC236}">
                <a16:creationId xmlns:a16="http://schemas.microsoft.com/office/drawing/2014/main" id="{2FEF319D-1360-4A40-8C80-3CE759C7EE76}"/>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7" name="Picture 16">
            <a:extLst>
              <a:ext uri="{FF2B5EF4-FFF2-40B4-BE49-F238E27FC236}">
                <a16:creationId xmlns:a16="http://schemas.microsoft.com/office/drawing/2014/main" id="{3DE19880-7D08-6F4B-A84D-247C8CE6E7F6}"/>
              </a:ext>
            </a:extLst>
          </p:cNvPr>
          <p:cNvPicPr>
            <a:picLocks noChangeAspect="1"/>
          </p:cNvPicPr>
          <p:nvPr/>
        </p:nvPicPr>
        <p:blipFill>
          <a:blip r:embed="rId3"/>
          <a:stretch>
            <a:fillRect/>
          </a:stretch>
        </p:blipFill>
        <p:spPr>
          <a:xfrm>
            <a:off x="8319247" y="5411368"/>
            <a:ext cx="3810000" cy="1566667"/>
          </a:xfrm>
          <a:prstGeom prst="rect">
            <a:avLst/>
          </a:prstGeom>
        </p:spPr>
      </p:pic>
      <p:cxnSp>
        <p:nvCxnSpPr>
          <p:cNvPr id="25" name="Straight Connector 24">
            <a:extLst>
              <a:ext uri="{FF2B5EF4-FFF2-40B4-BE49-F238E27FC236}">
                <a16:creationId xmlns:a16="http://schemas.microsoft.com/office/drawing/2014/main" id="{F814935B-4DFF-C14C-995B-64162BB717B6}"/>
              </a:ext>
            </a:extLst>
          </p:cNvPr>
          <p:cNvCxnSpPr>
            <a:cxnSpLocks/>
          </p:cNvCxnSpPr>
          <p:nvPr/>
        </p:nvCxnSpPr>
        <p:spPr>
          <a:xfrm>
            <a:off x="0" y="5325036"/>
            <a:ext cx="12192000" cy="0"/>
          </a:xfrm>
          <a:prstGeom prst="line">
            <a:avLst/>
          </a:prstGeom>
          <a:ln w="825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05AA8A36-0C41-CA4B-A2B4-CC5BE8831928}"/>
              </a:ext>
            </a:extLst>
          </p:cNvPr>
          <p:cNvSpPr>
            <a:spLocks noGrp="1"/>
          </p:cNvSpPr>
          <p:nvPr>
            <p:ph type="ctrTitle"/>
          </p:nvPr>
        </p:nvSpPr>
        <p:spPr>
          <a:xfrm>
            <a:off x="1524000" y="413266"/>
            <a:ext cx="9144000" cy="3096697"/>
          </a:xfrm>
        </p:spPr>
        <p:txBody>
          <a:bodyPr>
            <a:normAutofit/>
          </a:bodyPr>
          <a:lstStyle/>
          <a:p>
            <a:r>
              <a:rPr lang="en-US" b="1" dirty="0">
                <a:solidFill>
                  <a:schemeClr val="bg1"/>
                </a:solidFill>
                <a:latin typeface="Times New Roman" panose="02020603050405020304" pitchFamily="18" charset="0"/>
                <a:cs typeface="Times New Roman" panose="02020603050405020304" pitchFamily="18" charset="0"/>
              </a:rPr>
              <a:t>Year in Review: Translational Research to Care About</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7452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80BD18-4516-B644-A760-2821B76DB343}"/>
              </a:ext>
            </a:extLst>
          </p:cNvPr>
          <p:cNvSpPr>
            <a:spLocks noGrp="1"/>
          </p:cNvSpPr>
          <p:nvPr>
            <p:ph type="title"/>
          </p:nvPr>
        </p:nvSpPr>
        <p:spPr>
          <a:xfrm>
            <a:off x="471948" y="384365"/>
            <a:ext cx="4961323" cy="1645501"/>
          </a:xfrm>
        </p:spPr>
        <p:txBody>
          <a:bodyPr vert="horz" lIns="91440" tIns="45720" rIns="91440" bIns="45720" rtlCol="0" anchor="ctr">
            <a:normAutofit/>
          </a:bodyPr>
          <a:lstStyle/>
          <a:p>
            <a:r>
              <a:rPr lang="en-US" sz="4100" b="1" dirty="0">
                <a:latin typeface="Times New Roman" panose="02020603050405020304" pitchFamily="18" charset="0"/>
                <a:cs typeface="Times New Roman" panose="02020603050405020304" pitchFamily="18" charset="0"/>
              </a:rPr>
              <a:t>Immunosuppression </a:t>
            </a:r>
          </a:p>
        </p:txBody>
      </p:sp>
      <p:sp>
        <p:nvSpPr>
          <p:cNvPr id="6" name="Text Placeholder 5">
            <a:extLst>
              <a:ext uri="{FF2B5EF4-FFF2-40B4-BE49-F238E27FC236}">
                <a16:creationId xmlns:a16="http://schemas.microsoft.com/office/drawing/2014/main" id="{795E9362-5834-484E-944B-5F5065DEEF84}"/>
              </a:ext>
            </a:extLst>
          </p:cNvPr>
          <p:cNvSpPr>
            <a:spLocks noGrp="1"/>
          </p:cNvSpPr>
          <p:nvPr>
            <p:ph type="body" sz="half" idx="2"/>
          </p:nvPr>
        </p:nvSpPr>
        <p:spPr>
          <a:xfrm>
            <a:off x="471948" y="1902543"/>
            <a:ext cx="5191433" cy="4274420"/>
          </a:xfrm>
        </p:spPr>
        <p:txBody>
          <a:bodyPr vert="horz" lIns="91440" tIns="45720" rIns="91440" bIns="45720" rtlCol="0">
            <a:normAutofit/>
          </a:bodyPr>
          <a:lstStyle/>
          <a:p>
            <a:pPr marL="285750" indent="-2286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Lymphocyte counts </a:t>
            </a:r>
            <a:r>
              <a:rPr lang="en-US" sz="2400" dirty="0">
                <a:latin typeface="Times New Roman" panose="02020603050405020304" pitchFamily="18" charset="0"/>
                <a:cs typeface="Times New Roman" panose="02020603050405020304" pitchFamily="18" charset="0"/>
                <a:sym typeface="Wingdings" pitchFamily="2" charset="2"/>
              </a:rPr>
              <a:t> 	</a:t>
            </a:r>
          </a:p>
          <a:p>
            <a:pPr marL="285750" indent="-228600">
              <a:buFont typeface="Arial" panose="020B0604020202020204" pitchFamily="34" charset="0"/>
              <a:buChar char="•"/>
            </a:pPr>
            <a:r>
              <a:rPr lang="en-US" sz="2400" i="1" dirty="0">
                <a:latin typeface="Times New Roman" panose="02020603050405020304" pitchFamily="18" charset="0"/>
                <a:cs typeface="Times New Roman" panose="02020603050405020304" pitchFamily="18" charset="0"/>
                <a:sym typeface="Wingdings" pitchFamily="2" charset="2"/>
              </a:rPr>
              <a:t>Myeloid-derived suppressor cells?</a:t>
            </a:r>
          </a:p>
          <a:p>
            <a:pPr indent="-2286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Wingdings" pitchFamily="2" charset="2"/>
            </a:endParaRPr>
          </a:p>
          <a:p>
            <a:pPr marL="285750" indent="-2286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Wingdings" pitchFamily="2" charset="2"/>
              </a:rPr>
              <a:t>Soluble programmed death-ligand 1:</a:t>
            </a:r>
          </a:p>
          <a:p>
            <a:pPr marL="742950" lvl="1" indent="-228600">
              <a:buFont typeface="Arial" panose="020B0604020202020204" pitchFamily="34" charset="0"/>
              <a:buChar char="•"/>
            </a:pPr>
            <a:r>
              <a:rPr lang="en-US" sz="2400" i="1" dirty="0">
                <a:latin typeface="Times New Roman" panose="02020603050405020304" pitchFamily="18" charset="0"/>
                <a:cs typeface="Times New Roman" panose="02020603050405020304" pitchFamily="18" charset="0"/>
                <a:sym typeface="Wingdings" pitchFamily="2" charset="2"/>
              </a:rPr>
              <a:t>Oncology -&gt;biomarker  for suppression and worse survival</a:t>
            </a:r>
          </a:p>
          <a:p>
            <a:pPr indent="-2286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Wingdings" pitchFamily="2" charset="2"/>
            </a:endParaRPr>
          </a:p>
          <a:p>
            <a:pPr marL="285750" indent="-228600">
              <a:buFont typeface="Arial" panose="020B0604020202020204" pitchFamily="34" charset="0"/>
              <a:buChar char="•"/>
            </a:pPr>
            <a:r>
              <a:rPr lang="en-US" sz="2400" b="1" u="sng" dirty="0">
                <a:latin typeface="Times New Roman" panose="02020603050405020304" pitchFamily="18" charset="0"/>
                <a:cs typeface="Times New Roman" panose="02020603050405020304" pitchFamily="18" charset="0"/>
                <a:sym typeface="Wingdings" pitchFamily="2" charset="2"/>
              </a:rPr>
              <a:t>Nivolumab</a:t>
            </a:r>
            <a:r>
              <a:rPr lang="en-US" sz="2400" dirty="0">
                <a:latin typeface="Times New Roman" panose="02020603050405020304" pitchFamily="18" charset="0"/>
                <a:cs typeface="Times New Roman" panose="02020603050405020304" pitchFamily="18" charset="0"/>
                <a:sym typeface="Wingdings" pitchFamily="2" charset="2"/>
              </a:rPr>
              <a:t> anti sPDL-1 ab for sepsis</a:t>
            </a:r>
          </a:p>
          <a:p>
            <a:pPr indent="-228600">
              <a:buFont typeface="Arial" panose="020B0604020202020204" pitchFamily="34" charset="0"/>
              <a:buChar char="•"/>
            </a:pPr>
            <a:endParaRPr lang="en-US" sz="2000" dirty="0">
              <a:sym typeface="Wingdings" pitchFamily="2" charset="2"/>
            </a:endParaRPr>
          </a:p>
        </p:txBody>
      </p:sp>
      <p:sp>
        <p:nvSpPr>
          <p:cNvPr id="25" name="Rectangle 17">
            <a:extLst>
              <a:ext uri="{FF2B5EF4-FFF2-40B4-BE49-F238E27FC236}">
                <a16:creationId xmlns:a16="http://schemas.microsoft.com/office/drawing/2014/main" id="{003713C1-2FB2-413B-BF91-3AE41726F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6100914"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19">
            <a:extLst>
              <a:ext uri="{FF2B5EF4-FFF2-40B4-BE49-F238E27FC236}">
                <a16:creationId xmlns:a16="http://schemas.microsoft.com/office/drawing/2014/main" id="{90795B4D-5022-4A7F-A01D-8D880B7CD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1">
            <a:extLst>
              <a:ext uri="{FF2B5EF4-FFF2-40B4-BE49-F238E27FC236}">
                <a16:creationId xmlns:a16="http://schemas.microsoft.com/office/drawing/2014/main" id="{AFD19018-DE7C-4796-ADF2-AD2EB0FC0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4AC9EAC6-AF0A-BF45-A121-13122A1388B9}"/>
              </a:ext>
            </a:extLst>
          </p:cNvPr>
          <p:cNvPicPr>
            <a:picLocks noChangeAspect="1"/>
          </p:cNvPicPr>
          <p:nvPr/>
        </p:nvPicPr>
        <p:blipFill>
          <a:blip r:embed="rId3"/>
          <a:stretch>
            <a:fillRect/>
          </a:stretch>
        </p:blipFill>
        <p:spPr>
          <a:xfrm>
            <a:off x="6430297" y="3654107"/>
            <a:ext cx="5541571" cy="3026911"/>
          </a:xfrm>
          <a:prstGeom prst="rect">
            <a:avLst/>
          </a:prstGeom>
        </p:spPr>
      </p:pic>
      <p:sp>
        <p:nvSpPr>
          <p:cNvPr id="24" name="Rectangle 23">
            <a:extLst>
              <a:ext uri="{FF2B5EF4-FFF2-40B4-BE49-F238E27FC236}">
                <a16:creationId xmlns:a16="http://schemas.microsoft.com/office/drawing/2014/main" id="{B1A0A2C2-4F85-44AF-8708-8DCA4B550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9624"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0CAF7844-2808-944E-A7DA-B87BEFDE6711}"/>
              </a:ext>
            </a:extLst>
          </p:cNvPr>
          <p:cNvPicPr>
            <a:picLocks noGrp="1" noChangeAspect="1"/>
          </p:cNvPicPr>
          <p:nvPr>
            <p:ph idx="1"/>
          </p:nvPr>
        </p:nvPicPr>
        <p:blipFill rotWithShape="1">
          <a:blip r:embed="rId4"/>
          <a:srcRect l="3687" r="49704" b="51149"/>
          <a:stretch/>
        </p:blipFill>
        <p:spPr>
          <a:xfrm>
            <a:off x="9189530" y="544333"/>
            <a:ext cx="2782339" cy="1824746"/>
          </a:xfrm>
          <a:prstGeom prst="rect">
            <a:avLst/>
          </a:prstGeom>
        </p:spPr>
      </p:pic>
      <p:pic>
        <p:nvPicPr>
          <p:cNvPr id="9" name="Content Placeholder 3">
            <a:extLst>
              <a:ext uri="{FF2B5EF4-FFF2-40B4-BE49-F238E27FC236}">
                <a16:creationId xmlns:a16="http://schemas.microsoft.com/office/drawing/2014/main" id="{B3A52EB7-70EE-9D4F-8280-C2C6E266FBDF}"/>
              </a:ext>
            </a:extLst>
          </p:cNvPr>
          <p:cNvPicPr>
            <a:picLocks noChangeAspect="1"/>
          </p:cNvPicPr>
          <p:nvPr/>
        </p:nvPicPr>
        <p:blipFill rotWithShape="1">
          <a:blip r:embed="rId4"/>
          <a:srcRect l="49705" r="1" b="46942"/>
          <a:stretch/>
        </p:blipFill>
        <p:spPr>
          <a:xfrm>
            <a:off x="6188897" y="566555"/>
            <a:ext cx="2909383" cy="1981912"/>
          </a:xfrm>
          <a:prstGeom prst="rect">
            <a:avLst/>
          </a:prstGeom>
        </p:spPr>
      </p:pic>
    </p:spTree>
    <p:extLst>
      <p:ext uri="{BB962C8B-B14F-4D97-AF65-F5344CB8AC3E}">
        <p14:creationId xmlns:p14="http://schemas.microsoft.com/office/powerpoint/2010/main" val="122487089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3880BD18-4516-B644-A760-2821B76DB343}"/>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b="1" dirty="0">
                <a:solidFill>
                  <a:srgbClr val="FFFFFF"/>
                </a:solidFill>
                <a:latin typeface="Times New Roman" panose="02020603050405020304" pitchFamily="18" charset="0"/>
                <a:cs typeface="Times New Roman" panose="02020603050405020304" pitchFamily="18" charset="0"/>
              </a:rPr>
              <a:t>Urine-3-methyl histidine/creatinine &amp; IGFBP-3</a:t>
            </a:r>
          </a:p>
        </p:txBody>
      </p:sp>
      <p:pic>
        <p:nvPicPr>
          <p:cNvPr id="4" name="Content Placeholder 3">
            <a:extLst>
              <a:ext uri="{FF2B5EF4-FFF2-40B4-BE49-F238E27FC236}">
                <a16:creationId xmlns:a16="http://schemas.microsoft.com/office/drawing/2014/main" id="{0CAF7844-2808-944E-A7DA-B87BEFDE6711}"/>
              </a:ext>
            </a:extLst>
          </p:cNvPr>
          <p:cNvPicPr>
            <a:picLocks noGrp="1" noChangeAspect="1"/>
          </p:cNvPicPr>
          <p:nvPr>
            <p:ph idx="1"/>
          </p:nvPr>
        </p:nvPicPr>
        <p:blipFill rotWithShape="1">
          <a:blip r:embed="rId3"/>
          <a:srcRect l="1" t="48318" r="1" b="1"/>
          <a:stretch/>
        </p:blipFill>
        <p:spPr>
          <a:xfrm>
            <a:off x="132735" y="465718"/>
            <a:ext cx="7253118" cy="3678579"/>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 Placeholder 5">
            <a:extLst>
              <a:ext uri="{FF2B5EF4-FFF2-40B4-BE49-F238E27FC236}">
                <a16:creationId xmlns:a16="http://schemas.microsoft.com/office/drawing/2014/main" id="{795E9362-5834-484E-944B-5F5065DEEF84}"/>
              </a:ext>
            </a:extLst>
          </p:cNvPr>
          <p:cNvSpPr>
            <a:spLocks noGrp="1"/>
          </p:cNvSpPr>
          <p:nvPr>
            <p:ph type="body" sz="half" idx="2"/>
          </p:nvPr>
        </p:nvSpPr>
        <p:spPr>
          <a:xfrm>
            <a:off x="7659870" y="727314"/>
            <a:ext cx="4085181" cy="5201537"/>
          </a:xfrm>
        </p:spPr>
        <p:txBody>
          <a:bodyPr vert="horz" lIns="91440" tIns="45720" rIns="91440" bIns="45720" rtlCol="0" anchor="ctr">
            <a:normAutofit/>
          </a:bodyPr>
          <a:lstStyle/>
          <a:p>
            <a:pPr indent="-228600">
              <a:buFont typeface="Arial" panose="020B0604020202020204" pitchFamily="34" charset="0"/>
              <a:buChar char="•"/>
            </a:pPr>
            <a:endParaRPr lang="en-US" sz="2000" dirty="0">
              <a:solidFill>
                <a:srgbClr val="FFFFFF"/>
              </a:solidFill>
              <a:sym typeface="Wingdings" pitchFamily="2" charset="2"/>
            </a:endParaRPr>
          </a:p>
          <a:p>
            <a:pPr indent="-228600">
              <a:buFont typeface="Arial" panose="020B0604020202020204" pitchFamily="34" charset="0"/>
              <a:buChar char="•"/>
            </a:pPr>
            <a:r>
              <a:rPr lang="en-US" sz="2200" dirty="0">
                <a:solidFill>
                  <a:srgbClr val="FFFFFF"/>
                </a:solidFill>
                <a:latin typeface="Times New Roman" panose="02020603050405020304" pitchFamily="18" charset="0"/>
                <a:cs typeface="Times New Roman" panose="02020603050405020304" pitchFamily="18" charset="0"/>
                <a:sym typeface="Wingdings" pitchFamily="2" charset="2"/>
              </a:rPr>
              <a:t> Skeletal Muscle breakdown</a:t>
            </a:r>
          </a:p>
          <a:p>
            <a:pPr indent="-228600">
              <a:buFont typeface="Arial" panose="020B0604020202020204" pitchFamily="34" charset="0"/>
              <a:buChar char="•"/>
            </a:pPr>
            <a:endParaRPr lang="en-US" sz="2200" dirty="0">
              <a:solidFill>
                <a:srgbClr val="FFFFFF"/>
              </a:solidFill>
              <a:latin typeface="Times New Roman" panose="02020603050405020304" pitchFamily="18" charset="0"/>
              <a:cs typeface="Times New Roman" panose="02020603050405020304" pitchFamily="18" charset="0"/>
              <a:sym typeface="Wingdings" pitchFamily="2" charset="2"/>
            </a:endParaRPr>
          </a:p>
          <a:p>
            <a:pPr indent="-228600">
              <a:buFont typeface="Arial" panose="020B0604020202020204" pitchFamily="34" charset="0"/>
              <a:buChar char="•"/>
            </a:pPr>
            <a:r>
              <a:rPr lang="en-US" sz="2200" dirty="0">
                <a:solidFill>
                  <a:srgbClr val="FFFFFF"/>
                </a:solidFill>
                <a:latin typeface="Times New Roman" panose="02020603050405020304" pitchFamily="18" charset="0"/>
                <a:cs typeface="Times New Roman" panose="02020603050405020304" pitchFamily="18" charset="0"/>
                <a:sym typeface="Wingdings" pitchFamily="2" charset="2"/>
              </a:rPr>
              <a:t>Chronic Malnutrition</a:t>
            </a:r>
          </a:p>
          <a:p>
            <a:pPr indent="-228600">
              <a:buFont typeface="Arial" panose="020B0604020202020204" pitchFamily="34" charset="0"/>
              <a:buChar char="•"/>
            </a:pPr>
            <a:endParaRPr lang="en-US" sz="2000" dirty="0">
              <a:solidFill>
                <a:srgbClr val="FFFFFF"/>
              </a:solidFill>
              <a:latin typeface="Times New Roman" panose="02020603050405020304" pitchFamily="18" charset="0"/>
              <a:cs typeface="Times New Roman" panose="02020603050405020304" pitchFamily="18" charset="0"/>
              <a:sym typeface="Wingdings" pitchFamily="2" charset="2"/>
            </a:endParaRPr>
          </a:p>
          <a:p>
            <a:pPr indent="-228600">
              <a:buFont typeface="Arial" panose="020B0604020202020204" pitchFamily="34" charset="0"/>
              <a:buChar char="•"/>
            </a:pPr>
            <a:endParaRPr lang="en-US" sz="2000" dirty="0">
              <a:solidFill>
                <a:srgbClr val="FFFFFF"/>
              </a:solidFill>
              <a:latin typeface="Times New Roman" panose="02020603050405020304" pitchFamily="18" charset="0"/>
              <a:cs typeface="Times New Roman" panose="02020603050405020304" pitchFamily="18" charset="0"/>
              <a:sym typeface="Wingdings" pitchFamily="2" charset="2"/>
            </a:endParaRPr>
          </a:p>
          <a:p>
            <a:pPr indent="-228600">
              <a:buFont typeface="Arial" panose="020B0604020202020204" pitchFamily="34" charset="0"/>
              <a:buChar char="•"/>
            </a:pPr>
            <a:endParaRPr lang="en-US" sz="2000" dirty="0">
              <a:solidFill>
                <a:srgbClr val="FFFFFF"/>
              </a:solidFill>
              <a:sym typeface="Wingdings" pitchFamily="2" charset="2"/>
            </a:endParaRPr>
          </a:p>
        </p:txBody>
      </p:sp>
      <p:sp>
        <p:nvSpPr>
          <p:cNvPr id="2" name="TextBox 1">
            <a:extLst>
              <a:ext uri="{FF2B5EF4-FFF2-40B4-BE49-F238E27FC236}">
                <a16:creationId xmlns:a16="http://schemas.microsoft.com/office/drawing/2014/main" id="{B6D1BFB0-5AC8-5B47-B136-DF5D32CD2891}"/>
              </a:ext>
            </a:extLst>
          </p:cNvPr>
          <p:cNvSpPr txBox="1"/>
          <p:nvPr/>
        </p:nvSpPr>
        <p:spPr>
          <a:xfrm>
            <a:off x="7606437" y="727315"/>
            <a:ext cx="3980577" cy="954107"/>
          </a:xfrm>
          <a:prstGeom prst="rect">
            <a:avLst/>
          </a:prstGeom>
          <a:noFill/>
        </p:spPr>
        <p:txBody>
          <a:bodyPr wrap="none" rtlCol="0">
            <a:spAutoFit/>
          </a:bodyPr>
          <a:lstStyle/>
          <a:p>
            <a:r>
              <a:rPr lang="en-US" sz="2800" b="1" dirty="0">
                <a:solidFill>
                  <a:schemeClr val="bg1"/>
                </a:solidFill>
                <a:latin typeface="Times New Roman" panose="02020603050405020304" pitchFamily="18" charset="0"/>
                <a:cs typeface="Times New Roman" panose="02020603050405020304" pitchFamily="18" charset="0"/>
              </a:rPr>
              <a:t>At 1 month: Catabolism </a:t>
            </a:r>
          </a:p>
          <a:p>
            <a:r>
              <a:rPr lang="en-US" sz="2800" b="1" dirty="0">
                <a:solidFill>
                  <a:schemeClr val="bg1"/>
                </a:solidFill>
                <a:latin typeface="Times New Roman" panose="02020603050405020304" pitchFamily="18" charset="0"/>
                <a:cs typeface="Times New Roman" panose="02020603050405020304" pitchFamily="18" charset="0"/>
              </a:rPr>
              <a:t>Persists after CCI</a:t>
            </a:r>
          </a:p>
        </p:txBody>
      </p:sp>
    </p:spTree>
    <p:extLst>
      <p:ext uri="{BB962C8B-B14F-4D97-AF65-F5344CB8AC3E}">
        <p14:creationId xmlns:p14="http://schemas.microsoft.com/office/powerpoint/2010/main" val="2687635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D902FCB-1E48-7842-801C-B1AAA94F36EC}"/>
              </a:ext>
            </a:extLst>
          </p:cNvPr>
          <p:cNvSpPr>
            <a:spLocks noGrp="1"/>
          </p:cNvSpPr>
          <p:nvPr>
            <p:ph type="title"/>
          </p:nvPr>
        </p:nvSpPr>
        <p:spPr>
          <a:xfrm>
            <a:off x="821516" y="640263"/>
            <a:ext cx="6204984" cy="1344975"/>
          </a:xfrm>
        </p:spPr>
        <p:txBody>
          <a:bodyPr>
            <a:normAutofit/>
          </a:bodyPr>
          <a:lstStyle/>
          <a:p>
            <a:endParaRPr lang="en-US" sz="4000"/>
          </a:p>
        </p:txBody>
      </p:sp>
      <p:sp>
        <p:nvSpPr>
          <p:cNvPr id="3" name="Content Placeholder 2">
            <a:extLst>
              <a:ext uri="{FF2B5EF4-FFF2-40B4-BE49-F238E27FC236}">
                <a16:creationId xmlns:a16="http://schemas.microsoft.com/office/drawing/2014/main" id="{ECB71E0B-EBAD-F940-90CD-6EA97CC7715F}"/>
              </a:ext>
            </a:extLst>
          </p:cNvPr>
          <p:cNvSpPr>
            <a:spLocks noGrp="1"/>
          </p:cNvSpPr>
          <p:nvPr>
            <p:ph idx="1"/>
          </p:nvPr>
        </p:nvSpPr>
        <p:spPr>
          <a:xfrm>
            <a:off x="821515" y="3598606"/>
            <a:ext cx="6204984" cy="2150073"/>
          </a:xfrm>
        </p:spPr>
        <p:txBody>
          <a:bodyPr>
            <a:normAutofit/>
          </a:bodyPr>
          <a:lstStyle/>
          <a:p>
            <a:r>
              <a:rPr lang="en-US" sz="2400" dirty="0">
                <a:latin typeface="Times New Roman" panose="02020603050405020304" pitchFamily="18" charset="0"/>
                <a:cs typeface="Times New Roman" panose="02020603050405020304" pitchFamily="18" charset="0"/>
              </a:rPr>
              <a:t>Aim:   DNA sequencing (microbial circulating cell-free DNA) vs standard blood cultures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2 year prospective, observational cohort study</a:t>
            </a:r>
          </a:p>
          <a:p>
            <a:pPr marL="457200" lvl="1" indent="0">
              <a:buNone/>
            </a:pPr>
            <a:endParaRPr lang="en-US" dirty="0">
              <a:sym typeface="Wingdings" pitchFamily="2" charset="2"/>
            </a:endParaRPr>
          </a:p>
        </p:txBody>
      </p:sp>
      <p:pic>
        <p:nvPicPr>
          <p:cNvPr id="8" name="Picture 7">
            <a:extLst>
              <a:ext uri="{FF2B5EF4-FFF2-40B4-BE49-F238E27FC236}">
                <a16:creationId xmlns:a16="http://schemas.microsoft.com/office/drawing/2014/main" id="{20334BDD-93EB-8148-9B84-E2800E621779}"/>
              </a:ext>
            </a:extLst>
          </p:cNvPr>
          <p:cNvPicPr>
            <a:picLocks noChangeAspect="1"/>
          </p:cNvPicPr>
          <p:nvPr/>
        </p:nvPicPr>
        <p:blipFill rotWithShape="1">
          <a:blip r:embed="rId3"/>
          <a:srcRect t="64912" b="1"/>
          <a:stretch/>
        </p:blipFill>
        <p:spPr>
          <a:xfrm>
            <a:off x="336883" y="335924"/>
            <a:ext cx="9588782" cy="2160371"/>
          </a:xfrm>
          <a:prstGeom prst="rect">
            <a:avLst/>
          </a:prstGeom>
        </p:spPr>
      </p:pic>
      <p:pic>
        <p:nvPicPr>
          <p:cNvPr id="5" name="Picture 4">
            <a:extLst>
              <a:ext uri="{FF2B5EF4-FFF2-40B4-BE49-F238E27FC236}">
                <a16:creationId xmlns:a16="http://schemas.microsoft.com/office/drawing/2014/main" id="{95D01D0D-00E7-EB4F-90B9-8F3FFB44F15D}"/>
              </a:ext>
            </a:extLst>
          </p:cNvPr>
          <p:cNvPicPr>
            <a:picLocks noChangeAspect="1"/>
          </p:cNvPicPr>
          <p:nvPr/>
        </p:nvPicPr>
        <p:blipFill rotWithShape="1">
          <a:blip r:embed="rId4"/>
          <a:srcRect l="20385" r="2" b="2"/>
          <a:stretch/>
        </p:blipFill>
        <p:spPr>
          <a:xfrm>
            <a:off x="7995761" y="2481547"/>
            <a:ext cx="3859355" cy="3736372"/>
          </a:xfrm>
          <a:prstGeom prst="rect">
            <a:avLst/>
          </a:prstGeom>
        </p:spPr>
      </p:pic>
      <p:pic>
        <p:nvPicPr>
          <p:cNvPr id="10" name="Picture 9">
            <a:extLst>
              <a:ext uri="{FF2B5EF4-FFF2-40B4-BE49-F238E27FC236}">
                <a16:creationId xmlns:a16="http://schemas.microsoft.com/office/drawing/2014/main" id="{76A88C03-B673-AB4A-BBEA-CB16B7670716}"/>
              </a:ext>
            </a:extLst>
          </p:cNvPr>
          <p:cNvPicPr>
            <a:picLocks noChangeAspect="1"/>
          </p:cNvPicPr>
          <p:nvPr/>
        </p:nvPicPr>
        <p:blipFill>
          <a:blip r:embed="rId5"/>
          <a:stretch>
            <a:fillRect/>
          </a:stretch>
        </p:blipFill>
        <p:spPr>
          <a:xfrm>
            <a:off x="9785491" y="116553"/>
            <a:ext cx="2209800" cy="2379742"/>
          </a:xfrm>
          <a:prstGeom prst="rect">
            <a:avLst/>
          </a:prstGeom>
        </p:spPr>
      </p:pic>
    </p:spTree>
    <p:extLst>
      <p:ext uri="{BB962C8B-B14F-4D97-AF65-F5344CB8AC3E}">
        <p14:creationId xmlns:p14="http://schemas.microsoft.com/office/powerpoint/2010/main" val="2219676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588B6BB-6A5C-2348-B006-308467CF9AD5}"/>
              </a:ext>
            </a:extLst>
          </p:cNvPr>
          <p:cNvPicPr>
            <a:picLocks noGrp="1" noChangeAspect="1"/>
          </p:cNvPicPr>
          <p:nvPr>
            <p:ph idx="4294967295"/>
          </p:nvPr>
        </p:nvPicPr>
        <p:blipFill>
          <a:blip r:embed="rId2"/>
          <a:stretch>
            <a:fillRect/>
          </a:stretch>
        </p:blipFill>
        <p:spPr>
          <a:xfrm>
            <a:off x="6618017" y="252926"/>
            <a:ext cx="5272050" cy="5764416"/>
          </a:xfrm>
          <a:prstGeom prst="rect">
            <a:avLst/>
          </a:prstGeom>
        </p:spPr>
      </p:pic>
      <p:sp>
        <p:nvSpPr>
          <p:cNvPr id="5" name="TextBox 4">
            <a:extLst>
              <a:ext uri="{FF2B5EF4-FFF2-40B4-BE49-F238E27FC236}">
                <a16:creationId xmlns:a16="http://schemas.microsoft.com/office/drawing/2014/main" id="{6D95DEC0-EB2E-FB48-B58E-934C8DDB89B6}"/>
              </a:ext>
            </a:extLst>
          </p:cNvPr>
          <p:cNvSpPr txBox="1"/>
          <p:nvPr/>
        </p:nvSpPr>
        <p:spPr>
          <a:xfrm>
            <a:off x="301933" y="2477730"/>
            <a:ext cx="5272050"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48 patients (36 post-op) </a:t>
            </a:r>
            <a:r>
              <a:rPr lang="en-US" sz="2400" dirty="0">
                <a:solidFill>
                  <a:srgbClr val="000000"/>
                </a:solidFill>
                <a:latin typeface="Times New Roman" panose="02020603050405020304" pitchFamily="18" charset="0"/>
                <a:cs typeface="Times New Roman" panose="02020603050405020304" pitchFamily="18" charset="0"/>
                <a:sym typeface="Wingdings" pitchFamily="2" charset="2"/>
              </a:rPr>
              <a:t> </a:t>
            </a:r>
          </a:p>
          <a:p>
            <a:pPr marL="742950" lvl="1" indent="-28575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sym typeface="Wingdings" pitchFamily="2" charset="2"/>
              </a:rPr>
              <a:t>7 consecutive time points</a:t>
            </a:r>
          </a:p>
          <a:p>
            <a:pPr marL="285750" indent="-285750">
              <a:buFont typeface="Arial" panose="020B0604020202020204" pitchFamily="34" charset="0"/>
              <a:buChar char="•"/>
            </a:pPr>
            <a:endParaRPr lang="en-US" sz="2400" dirty="0">
              <a:solidFill>
                <a:srgbClr val="000000"/>
              </a:solidFill>
              <a:latin typeface="Times New Roman" panose="02020603050405020304" pitchFamily="18" charset="0"/>
              <a:cs typeface="Times New Roman" panose="02020603050405020304" pitchFamily="18" charset="0"/>
              <a:sym typeface="Wingdings" pitchFamily="2" charset="2"/>
            </a:endParaRPr>
          </a:p>
          <a:p>
            <a:pPr marL="285750" indent="-28575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sym typeface="Wingdings" pitchFamily="2" charset="2"/>
              </a:rPr>
              <a:t>17 elective surgery controls</a:t>
            </a:r>
          </a:p>
          <a:p>
            <a:pPr marL="742950" lvl="1" indent="-28575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sym typeface="Wingdings" pitchFamily="2" charset="2"/>
              </a:rPr>
              <a:t>3 time points</a:t>
            </a:r>
          </a:p>
          <a:p>
            <a:pPr marL="285750" indent="-285750">
              <a:buFont typeface="Arial" panose="020B0604020202020204" pitchFamily="34" charset="0"/>
              <a:buChar char="•"/>
            </a:pPr>
            <a:endParaRPr lang="en-US" sz="2400" dirty="0">
              <a:solidFill>
                <a:srgbClr val="000000"/>
              </a:solidFill>
              <a:latin typeface="Times New Roman" panose="02020603050405020304" pitchFamily="18" charset="0"/>
              <a:cs typeface="Times New Roman" panose="02020603050405020304" pitchFamily="18" charset="0"/>
              <a:sym typeface="Wingdings" pitchFamily="2" charset="2"/>
            </a:endParaRPr>
          </a:p>
          <a:p>
            <a:pPr marL="285750" indent="-28575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sym typeface="Wingdings" pitchFamily="2" charset="2"/>
              </a:rPr>
              <a:t>Nucleic acid isolation  </a:t>
            </a:r>
          </a:p>
          <a:p>
            <a:pPr marL="285750" indent="-28575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sym typeface="Wingdings" pitchFamily="2" charset="2"/>
              </a:rPr>
              <a:t>Blood cultures</a:t>
            </a:r>
          </a:p>
          <a:p>
            <a:pPr marL="285750" indent="-285750">
              <a:buFont typeface="Arial" panose="020B0604020202020204" pitchFamily="34" charset="0"/>
              <a:buChar char="•"/>
            </a:pPr>
            <a:endParaRPr lang="en-US" sz="2400" dirty="0">
              <a:solidFill>
                <a:srgbClr val="000000"/>
              </a:solidFill>
              <a:sym typeface="Wingdings" pitchFamily="2" charset="2"/>
            </a:endParaRPr>
          </a:p>
          <a:p>
            <a:pPr marL="285750" indent="-285750">
              <a:buFont typeface="Arial" panose="020B0604020202020204" pitchFamily="34" charset="0"/>
              <a:buChar char="•"/>
            </a:pPr>
            <a:endParaRPr lang="en-US" sz="2400" dirty="0">
              <a:solidFill>
                <a:srgbClr val="000000"/>
              </a:solidFill>
              <a:sym typeface="Wingdings" pitchFamily="2" charset="2"/>
            </a:endParaRPr>
          </a:p>
        </p:txBody>
      </p:sp>
      <p:sp>
        <p:nvSpPr>
          <p:cNvPr id="6" name="TextBox 5">
            <a:extLst>
              <a:ext uri="{FF2B5EF4-FFF2-40B4-BE49-F238E27FC236}">
                <a16:creationId xmlns:a16="http://schemas.microsoft.com/office/drawing/2014/main" id="{D4AAF374-28F7-4645-A1A4-568F3F016481}"/>
              </a:ext>
            </a:extLst>
          </p:cNvPr>
          <p:cNvSpPr txBox="1"/>
          <p:nvPr/>
        </p:nvSpPr>
        <p:spPr>
          <a:xfrm>
            <a:off x="0" y="363604"/>
            <a:ext cx="6618017" cy="954107"/>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Septic patients and Post-Operative Controls: Similar Characteristics</a:t>
            </a:r>
          </a:p>
        </p:txBody>
      </p:sp>
      <p:cxnSp>
        <p:nvCxnSpPr>
          <p:cNvPr id="8" name="Straight Connector 7">
            <a:extLst>
              <a:ext uri="{FF2B5EF4-FFF2-40B4-BE49-F238E27FC236}">
                <a16:creationId xmlns:a16="http://schemas.microsoft.com/office/drawing/2014/main" id="{29C3278E-A2D7-7845-9289-710107DFCA86}"/>
              </a:ext>
            </a:extLst>
          </p:cNvPr>
          <p:cNvCxnSpPr/>
          <p:nvPr/>
        </p:nvCxnSpPr>
        <p:spPr>
          <a:xfrm>
            <a:off x="301933" y="1858297"/>
            <a:ext cx="5794067" cy="0"/>
          </a:xfrm>
          <a:prstGeom prst="line">
            <a:avLst/>
          </a:prstGeom>
          <a:ln w="476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1531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B181E26-89C4-4A14-92DE-0F4C4B0E9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03DFF99-0976-4041-A3F7-0AA5373B458E}"/>
              </a:ext>
            </a:extLst>
          </p:cNvPr>
          <p:cNvPicPr>
            <a:picLocks noChangeAspect="1"/>
          </p:cNvPicPr>
          <p:nvPr/>
        </p:nvPicPr>
        <p:blipFill rotWithShape="1">
          <a:blip r:embed="rId3"/>
          <a:srcRect t="11688" r="2" b="20422"/>
          <a:stretch/>
        </p:blipFill>
        <p:spPr>
          <a:xfrm>
            <a:off x="6587330" y="1690689"/>
            <a:ext cx="5604670"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p:spPr>
      </p:pic>
      <p:pic>
        <p:nvPicPr>
          <p:cNvPr id="4" name="Picture 3">
            <a:extLst>
              <a:ext uri="{FF2B5EF4-FFF2-40B4-BE49-F238E27FC236}">
                <a16:creationId xmlns:a16="http://schemas.microsoft.com/office/drawing/2014/main" id="{23617BC5-8466-814C-B176-CFCBC708733A}"/>
              </a:ext>
            </a:extLst>
          </p:cNvPr>
          <p:cNvPicPr>
            <a:picLocks noChangeAspect="1"/>
          </p:cNvPicPr>
          <p:nvPr/>
        </p:nvPicPr>
        <p:blipFill rotWithShape="1">
          <a:blip r:embed="rId4"/>
          <a:srcRect l="4969" r="28447" b="1"/>
          <a:stretch/>
        </p:blipFill>
        <p:spPr>
          <a:xfrm>
            <a:off x="4791075" y="4357117"/>
            <a:ext cx="7400925"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p:spPr>
      </p:pic>
      <p:sp>
        <p:nvSpPr>
          <p:cNvPr id="16" name="Freeform 37">
            <a:extLst>
              <a:ext uri="{FF2B5EF4-FFF2-40B4-BE49-F238E27FC236}">
                <a16:creationId xmlns:a16="http://schemas.microsoft.com/office/drawing/2014/main" id="{13958066-7CBD-4B89-8F46-614C4F28B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F9C48BB-0F42-1844-BEE6-C1F5E6E5FF77}"/>
              </a:ext>
            </a:extLst>
          </p:cNvPr>
          <p:cNvSpPr>
            <a:spLocks noGrp="1"/>
          </p:cNvSpPr>
          <p:nvPr>
            <p:ph type="title"/>
          </p:nvPr>
        </p:nvSpPr>
        <p:spPr>
          <a:xfrm>
            <a:off x="838200" y="365125"/>
            <a:ext cx="11122742" cy="1325563"/>
          </a:xfrm>
        </p:spPr>
        <p:txBody>
          <a:bodyPr>
            <a:normAutofit/>
          </a:bodyPr>
          <a:lstStyle/>
          <a:p>
            <a:r>
              <a:rPr lang="en-US" sz="3600" b="1" dirty="0">
                <a:solidFill>
                  <a:schemeClr val="bg1"/>
                </a:solidFill>
                <a:latin typeface="Times New Roman" panose="02020603050405020304" pitchFamily="18" charset="0"/>
                <a:cs typeface="Times New Roman" panose="02020603050405020304" pitchFamily="18" charset="0"/>
              </a:rPr>
              <a:t>Hi-tech: Next Generation Sequencing &amp; Bioinformatics</a:t>
            </a:r>
          </a:p>
        </p:txBody>
      </p:sp>
      <p:sp>
        <p:nvSpPr>
          <p:cNvPr id="3" name="Content Placeholder 2">
            <a:extLst>
              <a:ext uri="{FF2B5EF4-FFF2-40B4-BE49-F238E27FC236}">
                <a16:creationId xmlns:a16="http://schemas.microsoft.com/office/drawing/2014/main" id="{0A44B9F3-1CD5-0E46-A0C7-EBDFD4B481BF}"/>
              </a:ext>
            </a:extLst>
          </p:cNvPr>
          <p:cNvSpPr>
            <a:spLocks noGrp="1"/>
          </p:cNvSpPr>
          <p:nvPr>
            <p:ph idx="1"/>
          </p:nvPr>
        </p:nvSpPr>
        <p:spPr>
          <a:xfrm>
            <a:off x="291782" y="1964305"/>
            <a:ext cx="5097779" cy="4065986"/>
          </a:xfrm>
        </p:spPr>
        <p:txBody>
          <a:bodyPr anchor="t">
            <a:normAutofit/>
          </a:bodyPr>
          <a:lstStyle/>
          <a:p>
            <a:r>
              <a:rPr lang="en-US" sz="2000" dirty="0">
                <a:latin typeface="Times New Roman" panose="02020603050405020304" pitchFamily="18" charset="0"/>
                <a:cs typeface="Times New Roman" panose="02020603050405020304" pitchFamily="18" charset="0"/>
              </a:rPr>
              <a:t>(2016) Microbial circulating cell-free DNA (</a:t>
            </a:r>
            <a:r>
              <a:rPr lang="en-US" sz="2000" dirty="0" err="1">
                <a:latin typeface="Times New Roman" panose="02020603050405020304" pitchFamily="18" charset="0"/>
                <a:cs typeface="Times New Roman" panose="02020603050405020304" pitchFamily="18" charset="0"/>
              </a:rPr>
              <a:t>cfDNA</a:t>
            </a:r>
            <a:r>
              <a:rPr lang="en-US"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sym typeface="Wingdings" pitchFamily="2" charset="2"/>
              </a:rPr>
              <a:t>diagnose causative pathogens</a:t>
            </a:r>
          </a:p>
          <a:p>
            <a:endParaRPr lang="en-US" sz="2000" dirty="0">
              <a:latin typeface="Times New Roman" panose="02020603050405020304" pitchFamily="18" charset="0"/>
              <a:cs typeface="Times New Roman" panose="02020603050405020304" pitchFamily="18" charset="0"/>
              <a:sym typeface="Wingdings" pitchFamily="2" charset="2"/>
            </a:endParaRPr>
          </a:p>
          <a:p>
            <a:endParaRPr lang="en-US" sz="2000" dirty="0">
              <a:latin typeface="Times New Roman" panose="02020603050405020304" pitchFamily="18" charset="0"/>
              <a:cs typeface="Times New Roman" panose="02020603050405020304" pitchFamily="18" charset="0"/>
              <a:sym typeface="Wingdings" pitchFamily="2" charset="2"/>
            </a:endParaRPr>
          </a:p>
          <a:p>
            <a:endParaRPr lang="en-US" sz="2000" dirty="0">
              <a:latin typeface="Times New Roman" panose="02020603050405020304" pitchFamily="18" charset="0"/>
              <a:cs typeface="Times New Roman" panose="02020603050405020304" pitchFamily="18" charset="0"/>
              <a:sym typeface="Wingdings" pitchFamily="2" charset="2"/>
            </a:endParaRPr>
          </a:p>
          <a:p>
            <a:r>
              <a:rPr lang="en-US" sz="2000" dirty="0" err="1">
                <a:latin typeface="Times New Roman" panose="02020603050405020304" pitchFamily="18" charset="0"/>
                <a:cs typeface="Times New Roman" panose="02020603050405020304" pitchFamily="18" charset="0"/>
                <a:sym typeface="Wingdings" pitchFamily="2" charset="2"/>
              </a:rPr>
              <a:t>cfDNA</a:t>
            </a:r>
            <a:r>
              <a:rPr lang="en-US" sz="2000" dirty="0">
                <a:latin typeface="Times New Roman" panose="02020603050405020304" pitchFamily="18" charset="0"/>
                <a:cs typeface="Times New Roman" panose="02020603050405020304" pitchFamily="18" charset="0"/>
                <a:sym typeface="Wingdings" pitchFamily="2" charset="2"/>
              </a:rPr>
              <a:t>           in septic patients</a:t>
            </a:r>
          </a:p>
          <a:p>
            <a:endParaRPr lang="en-US" sz="2000" dirty="0">
              <a:latin typeface="Times New Roman" panose="02020603050405020304" pitchFamily="18" charset="0"/>
              <a:cs typeface="Times New Roman" panose="02020603050405020304" pitchFamily="18" charset="0"/>
              <a:sym typeface="Wingdings" pitchFamily="2" charset="2"/>
            </a:endParaRPr>
          </a:p>
          <a:p>
            <a:r>
              <a:rPr lang="en-US" sz="2000" dirty="0">
                <a:latin typeface="Times New Roman" panose="02020603050405020304" pitchFamily="18" charset="0"/>
                <a:cs typeface="Times New Roman" panose="02020603050405020304" pitchFamily="18" charset="0"/>
                <a:sym typeface="Wingdings" pitchFamily="2" charset="2"/>
              </a:rPr>
              <a:t>Bioinformatics:  Sepsis indicating quantifier</a:t>
            </a:r>
          </a:p>
          <a:p>
            <a:pPr marL="0" indent="0">
              <a:buNone/>
            </a:pPr>
            <a:r>
              <a:rPr lang="en-US" sz="2000" dirty="0">
                <a:latin typeface="Times New Roman" panose="02020603050405020304" pitchFamily="18" charset="0"/>
                <a:cs typeface="Times New Roman" panose="02020603050405020304" pitchFamily="18" charset="0"/>
                <a:sym typeface="Wingdings" pitchFamily="2" charset="2"/>
              </a:rPr>
              <a:t>(SIQ)discriminate noise from contaminants</a:t>
            </a:r>
          </a:p>
          <a:p>
            <a:endParaRPr lang="en-US" sz="2000" dirty="0">
              <a:sym typeface="Wingdings" pitchFamily="2" charset="2"/>
            </a:endParaRPr>
          </a:p>
          <a:p>
            <a:endParaRPr lang="en-US" sz="2000" dirty="0"/>
          </a:p>
        </p:txBody>
      </p:sp>
      <p:sp>
        <p:nvSpPr>
          <p:cNvPr id="6" name="Up Arrow 5">
            <a:extLst>
              <a:ext uri="{FF2B5EF4-FFF2-40B4-BE49-F238E27FC236}">
                <a16:creationId xmlns:a16="http://schemas.microsoft.com/office/drawing/2014/main" id="{D45E638E-D657-E647-B553-3B37080189EA}"/>
              </a:ext>
            </a:extLst>
          </p:cNvPr>
          <p:cNvSpPr/>
          <p:nvPr/>
        </p:nvSpPr>
        <p:spPr>
          <a:xfrm>
            <a:off x="1431878" y="3586793"/>
            <a:ext cx="484632" cy="82100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0694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F3AB54E-C9D1-A44E-A164-8FB0B4B65287}"/>
              </a:ext>
            </a:extLst>
          </p:cNvPr>
          <p:cNvSpPr>
            <a:spLocks noGrp="1"/>
          </p:cNvSpPr>
          <p:nvPr>
            <p:ph type="title"/>
          </p:nvPr>
        </p:nvSpPr>
        <p:spPr>
          <a:xfrm>
            <a:off x="4513413" y="326974"/>
            <a:ext cx="7551174" cy="1454051"/>
          </a:xfrm>
        </p:spPr>
        <p:txBody>
          <a:bodyPr>
            <a:noAutofit/>
          </a:bodyPr>
          <a:lstStyle/>
          <a:p>
            <a:r>
              <a:rPr lang="en-US" sz="3200" b="1" dirty="0">
                <a:solidFill>
                  <a:srgbClr val="000000"/>
                </a:solidFill>
                <a:latin typeface="Times New Roman" panose="02020603050405020304" pitchFamily="18" charset="0"/>
                <a:cs typeface="Times New Roman" panose="02020603050405020304" pitchFamily="18" charset="0"/>
              </a:rPr>
              <a:t>NGS has more positive results than BC</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Needle">
            <a:extLst>
              <a:ext uri="{FF2B5EF4-FFF2-40B4-BE49-F238E27FC236}">
                <a16:creationId xmlns:a16="http://schemas.microsoft.com/office/drawing/2014/main" id="{D3585483-F65B-4A30-B500-B17655DEB8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254" y="1629089"/>
            <a:ext cx="3620021" cy="3620021"/>
          </a:xfrm>
          <a:prstGeom prst="rect">
            <a:avLst/>
          </a:prstGeom>
        </p:spPr>
      </p:pic>
      <p:pic>
        <p:nvPicPr>
          <p:cNvPr id="4" name="Content Placeholder 3">
            <a:extLst>
              <a:ext uri="{FF2B5EF4-FFF2-40B4-BE49-F238E27FC236}">
                <a16:creationId xmlns:a16="http://schemas.microsoft.com/office/drawing/2014/main" id="{898620CA-DA1B-7648-848F-3E4E8C3230EC}"/>
              </a:ext>
            </a:extLst>
          </p:cNvPr>
          <p:cNvPicPr>
            <a:picLocks noGrp="1" noChangeAspect="1"/>
          </p:cNvPicPr>
          <p:nvPr>
            <p:ph idx="1"/>
          </p:nvPr>
        </p:nvPicPr>
        <p:blipFill rotWithShape="1">
          <a:blip r:embed="rId6"/>
          <a:srcRect t="16590"/>
          <a:stretch/>
        </p:blipFill>
        <p:spPr>
          <a:xfrm>
            <a:off x="5279923" y="1991031"/>
            <a:ext cx="6784664" cy="4365523"/>
          </a:xfrm>
          <a:prstGeom prst="rect">
            <a:avLst/>
          </a:prstGeom>
        </p:spPr>
      </p:pic>
      <p:cxnSp>
        <p:nvCxnSpPr>
          <p:cNvPr id="11" name="Straight Connector 10">
            <a:extLst>
              <a:ext uri="{FF2B5EF4-FFF2-40B4-BE49-F238E27FC236}">
                <a16:creationId xmlns:a16="http://schemas.microsoft.com/office/drawing/2014/main" id="{D6220F26-3650-E74B-B161-E9E546E36FE9}"/>
              </a:ext>
            </a:extLst>
          </p:cNvPr>
          <p:cNvCxnSpPr>
            <a:cxnSpLocks/>
          </p:cNvCxnSpPr>
          <p:nvPr/>
        </p:nvCxnSpPr>
        <p:spPr>
          <a:xfrm>
            <a:off x="5279923" y="1771886"/>
            <a:ext cx="5987845"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5463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3AB54E-C9D1-A44E-A164-8FB0B4B65287}"/>
              </a:ext>
            </a:extLst>
          </p:cNvPr>
          <p:cNvSpPr>
            <a:spLocks noGrp="1"/>
          </p:cNvSpPr>
          <p:nvPr>
            <p:ph type="title"/>
          </p:nvPr>
        </p:nvSpPr>
        <p:spPr>
          <a:xfrm>
            <a:off x="516194" y="640263"/>
            <a:ext cx="6710516" cy="1344975"/>
          </a:xfrm>
        </p:spPr>
        <p:txBody>
          <a:bodyPr vert="horz" lIns="91440" tIns="45720" rIns="91440" bIns="45720" rtlCol="0">
            <a:normAutofit/>
          </a:bodyPr>
          <a:lstStyle/>
          <a:p>
            <a:r>
              <a:rPr lang="en-US" sz="3600" b="1" dirty="0">
                <a:latin typeface="Times New Roman" panose="02020603050405020304" pitchFamily="18" charset="0"/>
                <a:cs typeface="Times New Roman" panose="02020603050405020304" pitchFamily="18" charset="0"/>
              </a:rPr>
              <a:t>High concordance in GNR bacteremia</a:t>
            </a:r>
          </a:p>
        </p:txBody>
      </p:sp>
      <p:sp>
        <p:nvSpPr>
          <p:cNvPr id="37" name="Content Placeholder 36">
            <a:extLst>
              <a:ext uri="{FF2B5EF4-FFF2-40B4-BE49-F238E27FC236}">
                <a16:creationId xmlns:a16="http://schemas.microsoft.com/office/drawing/2014/main" id="{2C9C9467-E5A4-4075-B152-0C41CE0E040D}"/>
              </a:ext>
            </a:extLst>
          </p:cNvPr>
          <p:cNvSpPr>
            <a:spLocks noGrp="1"/>
          </p:cNvSpPr>
          <p:nvPr>
            <p:ph idx="1"/>
          </p:nvPr>
        </p:nvSpPr>
        <p:spPr>
          <a:xfrm>
            <a:off x="821515" y="2121762"/>
            <a:ext cx="6204984" cy="3626917"/>
          </a:xfrm>
        </p:spPr>
        <p:txBody>
          <a:bodyPr>
            <a:normAutofit/>
          </a:bodyPr>
          <a:lstStyle/>
          <a:p>
            <a:r>
              <a:rPr lang="en-US" sz="2400" dirty="0">
                <a:latin typeface="Times New Roman" panose="02020603050405020304" pitchFamily="18" charset="0"/>
                <a:cs typeface="Times New Roman" panose="02020603050405020304" pitchFamily="18" charset="0"/>
              </a:rPr>
              <a:t>Blood cultures </a:t>
            </a:r>
            <a:r>
              <a:rPr lang="en-US" sz="2400" dirty="0">
                <a:latin typeface="Times New Roman" panose="02020603050405020304" pitchFamily="18" charset="0"/>
                <a:cs typeface="Times New Roman" panose="02020603050405020304" pitchFamily="18" charset="0"/>
                <a:sym typeface="Wingdings" pitchFamily="2" charset="2"/>
              </a:rPr>
              <a:t> </a:t>
            </a:r>
            <a:r>
              <a:rPr lang="en-US" sz="2400" dirty="0" err="1">
                <a:latin typeface="Times New Roman" panose="02020603050405020304" pitchFamily="18" charset="0"/>
                <a:cs typeface="Times New Roman" panose="02020603050405020304" pitchFamily="18" charset="0"/>
                <a:sym typeface="Wingdings" pitchFamily="2" charset="2"/>
              </a:rPr>
              <a:t>CoN</a:t>
            </a:r>
            <a:r>
              <a:rPr lang="en-US" sz="2400" dirty="0">
                <a:latin typeface="Times New Roman" panose="02020603050405020304" pitchFamily="18" charset="0"/>
                <a:cs typeface="Times New Roman" panose="02020603050405020304" pitchFamily="18" charset="0"/>
                <a:sym typeface="Wingdings" pitchFamily="2" charset="2"/>
              </a:rPr>
              <a:t> staph</a:t>
            </a:r>
          </a:p>
          <a:p>
            <a:endParaRPr lang="en-US" sz="2400" dirty="0">
              <a:latin typeface="Times New Roman" panose="02020603050405020304" pitchFamily="18" charset="0"/>
              <a:cs typeface="Times New Roman" panose="02020603050405020304" pitchFamily="18" charset="0"/>
              <a:sym typeface="Wingdings" pitchFamily="2" charset="2"/>
            </a:endParaRPr>
          </a:p>
          <a:p>
            <a:pPr lvl="1"/>
            <a:r>
              <a:rPr lang="en-US" sz="2000" dirty="0">
                <a:latin typeface="Times New Roman" panose="02020603050405020304" pitchFamily="18" charset="0"/>
                <a:cs typeface="Times New Roman" panose="02020603050405020304" pitchFamily="18" charset="0"/>
              </a:rPr>
              <a:t>Contaminants</a:t>
            </a:r>
          </a:p>
          <a:p>
            <a:pPr lvl="1"/>
            <a:r>
              <a:rPr lang="en-US" sz="2000" dirty="0">
                <a:latin typeface="Times New Roman" panose="02020603050405020304" pitchFamily="18" charset="0"/>
                <a:cs typeface="Times New Roman" panose="02020603050405020304" pitchFamily="18" charset="0"/>
              </a:rPr>
              <a:t>Weakness in SIQ?</a:t>
            </a:r>
          </a:p>
          <a:p>
            <a:pPr lvl="1"/>
            <a:endParaRPr lang="en-US" sz="20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SIQ: probability that organism is pathogenic when compared to noninfected control</a:t>
            </a:r>
          </a:p>
        </p:txBody>
      </p:sp>
      <p:pic>
        <p:nvPicPr>
          <p:cNvPr id="7" name="Graphic 6" descr="Needle">
            <a:extLst>
              <a:ext uri="{FF2B5EF4-FFF2-40B4-BE49-F238E27FC236}">
                <a16:creationId xmlns:a16="http://schemas.microsoft.com/office/drawing/2014/main" id="{D3585483-F65B-4A30-B500-B17655DEB8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07755" y="306909"/>
            <a:ext cx="2286000" cy="2286000"/>
          </a:xfrm>
          <a:prstGeom prst="rect">
            <a:avLst/>
          </a:prstGeom>
        </p:spPr>
      </p:pic>
      <p:pic>
        <p:nvPicPr>
          <p:cNvPr id="35" name="Content Placeholder 3">
            <a:extLst>
              <a:ext uri="{FF2B5EF4-FFF2-40B4-BE49-F238E27FC236}">
                <a16:creationId xmlns:a16="http://schemas.microsoft.com/office/drawing/2014/main" id="{DED3DB97-638D-8C4B-9DDA-A53B30314AF7}"/>
              </a:ext>
            </a:extLst>
          </p:cNvPr>
          <p:cNvPicPr>
            <a:picLocks noChangeAspect="1"/>
          </p:cNvPicPr>
          <p:nvPr/>
        </p:nvPicPr>
        <p:blipFill>
          <a:blip r:embed="rId5"/>
          <a:stretch>
            <a:fillRect/>
          </a:stretch>
        </p:blipFill>
        <p:spPr>
          <a:xfrm>
            <a:off x="7713406" y="457200"/>
            <a:ext cx="4321278" cy="5760719"/>
          </a:xfrm>
          <a:prstGeom prst="rect">
            <a:avLst/>
          </a:prstGeom>
        </p:spPr>
      </p:pic>
    </p:spTree>
    <p:extLst>
      <p:ext uri="{BB962C8B-B14F-4D97-AF65-F5344CB8AC3E}">
        <p14:creationId xmlns:p14="http://schemas.microsoft.com/office/powerpoint/2010/main" val="277408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559210-8F64-704F-8AB9-7A363527D39C}"/>
              </a:ext>
            </a:extLst>
          </p:cNvPr>
          <p:cNvPicPr>
            <a:picLocks noChangeAspect="1"/>
          </p:cNvPicPr>
          <p:nvPr/>
        </p:nvPicPr>
        <p:blipFill>
          <a:blip r:embed="rId3"/>
          <a:stretch>
            <a:fillRect/>
          </a:stretch>
        </p:blipFill>
        <p:spPr>
          <a:xfrm>
            <a:off x="5766619" y="1275736"/>
            <a:ext cx="6351853" cy="4889090"/>
          </a:xfrm>
          <a:prstGeom prst="rect">
            <a:avLst/>
          </a:prstGeom>
        </p:spPr>
      </p:pic>
      <p:sp>
        <p:nvSpPr>
          <p:cNvPr id="6" name="Rectangle 5">
            <a:extLst>
              <a:ext uri="{FF2B5EF4-FFF2-40B4-BE49-F238E27FC236}">
                <a16:creationId xmlns:a16="http://schemas.microsoft.com/office/drawing/2014/main" id="{5D7979FA-5791-E94E-A42A-6AB55099410B}"/>
              </a:ext>
            </a:extLst>
          </p:cNvPr>
          <p:cNvSpPr/>
          <p:nvPr/>
        </p:nvSpPr>
        <p:spPr>
          <a:xfrm>
            <a:off x="95819" y="243697"/>
            <a:ext cx="10944022" cy="646331"/>
          </a:xfrm>
          <a:prstGeom prst="rect">
            <a:avLst/>
          </a:prstGeom>
        </p:spPr>
        <p:txBody>
          <a:bodyPr wrap="none">
            <a:spAutoFit/>
          </a:bodyPr>
          <a:lstStyle/>
          <a:p>
            <a:r>
              <a:rPr lang="en-US" sz="3600" b="1" dirty="0">
                <a:latin typeface="Times New Roman" panose="02020603050405020304" pitchFamily="18" charset="0"/>
                <a:cs typeface="Times New Roman" panose="02020603050405020304" pitchFamily="18" charset="0"/>
              </a:rPr>
              <a:t>Expert Panel Reviewing Lab Data and Clinical Course</a:t>
            </a:r>
          </a:p>
        </p:txBody>
      </p:sp>
      <p:sp>
        <p:nvSpPr>
          <p:cNvPr id="7" name="TextBox 6">
            <a:extLst>
              <a:ext uri="{FF2B5EF4-FFF2-40B4-BE49-F238E27FC236}">
                <a16:creationId xmlns:a16="http://schemas.microsoft.com/office/drawing/2014/main" id="{B2FF11BF-98E4-7E4A-A369-F74D4F5997E1}"/>
              </a:ext>
            </a:extLst>
          </p:cNvPr>
          <p:cNvSpPr txBox="1"/>
          <p:nvPr/>
        </p:nvSpPr>
        <p:spPr>
          <a:xfrm>
            <a:off x="339212" y="2359742"/>
            <a:ext cx="5300810" cy="1200329"/>
          </a:xfrm>
          <a:prstGeom prst="rect">
            <a:avLst/>
          </a:prstGeom>
          <a:noFill/>
        </p:spPr>
        <p:txBody>
          <a:bodyPr wrap="non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96% </a:t>
            </a:r>
            <a:r>
              <a:rPr lang="en-US" sz="2400" dirty="0">
                <a:latin typeface="Times New Roman" panose="02020603050405020304" pitchFamily="18" charset="0"/>
                <a:cs typeface="Times New Roman" panose="02020603050405020304" pitchFamily="18" charset="0"/>
                <a:sym typeface="Wingdings" pitchFamily="2" charset="2"/>
              </a:rPr>
              <a:t>NGS  Plausible when positive</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Wingdings" pitchFamily="2" charset="2"/>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Wingdings" pitchFamily="2" charset="2"/>
              </a:rPr>
              <a:t>61% NGS Plausible when negative  </a:t>
            </a:r>
            <a:endParaRPr lang="en-US" sz="2400" dirty="0">
              <a:latin typeface="Times New Roman" panose="02020603050405020304" pitchFamily="18"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7CE37395-6A3C-1447-AFF1-DEDC20EB454F}"/>
              </a:ext>
            </a:extLst>
          </p:cNvPr>
          <p:cNvCxnSpPr>
            <a:cxnSpLocks/>
          </p:cNvCxnSpPr>
          <p:nvPr/>
        </p:nvCxnSpPr>
        <p:spPr>
          <a:xfrm>
            <a:off x="95819" y="1533832"/>
            <a:ext cx="5434826" cy="0"/>
          </a:xfrm>
          <a:prstGeom prst="line">
            <a:avLst/>
          </a:prstGeom>
          <a:ln w="539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916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0755C7-8996-1241-8EDF-0FE1F46A89CB}"/>
              </a:ext>
            </a:extLst>
          </p:cNvPr>
          <p:cNvSpPr/>
          <p:nvPr/>
        </p:nvSpPr>
        <p:spPr>
          <a:xfrm>
            <a:off x="216667" y="1607647"/>
            <a:ext cx="5662667" cy="4062651"/>
          </a:xfrm>
          <a:prstGeom prst="rect">
            <a:avLst/>
          </a:prstGeom>
        </p:spPr>
        <p:txBody>
          <a:bodyPr wrap="square">
            <a:spAutoFit/>
          </a:bodyPr>
          <a:lstStyle/>
          <a:p>
            <a:r>
              <a:rPr lang="en-US" dirty="0"/>
              <a:t>	</a:t>
            </a:r>
          </a:p>
          <a:p>
            <a:pPr marL="742950" lvl="1" indent="-285750">
              <a:buFont typeface="Arial" panose="020B0604020202020204" pitchFamily="34" charset="0"/>
              <a:buChar char="•"/>
            </a:pPr>
            <a:r>
              <a:rPr lang="en-US" dirty="0"/>
              <a:t>	</a:t>
            </a:r>
            <a:r>
              <a:rPr lang="en-US" sz="2400" b="1" u="sng" dirty="0">
                <a:latin typeface="Times New Roman" panose="02020603050405020304" pitchFamily="18" charset="0"/>
                <a:cs typeface="Times New Roman" panose="02020603050405020304" pitchFamily="18" charset="0"/>
              </a:rPr>
              <a:t>80%</a:t>
            </a:r>
            <a:r>
              <a:rPr lang="en-US" sz="2400" dirty="0">
                <a:latin typeface="Times New Roman" panose="02020603050405020304" pitchFamily="18" charset="0"/>
                <a:cs typeface="Times New Roman" panose="02020603050405020304" pitchFamily="18" charset="0"/>
              </a:rPr>
              <a:t> would de-escalate</a:t>
            </a:r>
          </a:p>
          <a:p>
            <a:pPr lvl="1"/>
            <a:endParaRPr lang="en-US" sz="2400" dirty="0">
              <a:latin typeface="Times New Roman" panose="02020603050405020304" pitchFamily="18" charset="0"/>
              <a:cs typeface="Times New Roman" panose="02020603050405020304" pitchFamily="18" charset="0"/>
            </a:endParaRPr>
          </a:p>
          <a:p>
            <a:pPr lvl="1"/>
            <a:endParaRPr lang="en-US" sz="24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Retrospectively </a:t>
            </a:r>
            <a:r>
              <a:rPr lang="en-US" sz="2400" dirty="0">
                <a:latin typeface="Times New Roman" panose="02020603050405020304" pitchFamily="18" charset="0"/>
                <a:cs typeface="Times New Roman" panose="02020603050405020304" pitchFamily="18" charset="0"/>
                <a:sym typeface="Wingdings" pitchFamily="2" charset="2"/>
              </a:rPr>
              <a:t> 2 groups emerged</a:t>
            </a:r>
          </a:p>
          <a:p>
            <a:endParaRPr lang="en-US" sz="2400" dirty="0">
              <a:latin typeface="Times New Roman" panose="02020603050405020304" pitchFamily="18" charset="0"/>
              <a:cs typeface="Times New Roman" panose="02020603050405020304" pitchFamily="18" charset="0"/>
              <a:sym typeface="Wingdings" pitchFamily="2" charset="2"/>
            </a:endParaRPr>
          </a:p>
          <a:p>
            <a:r>
              <a:rPr lang="en-US" sz="2400" dirty="0">
                <a:latin typeface="Times New Roman" panose="02020603050405020304" pitchFamily="18" charset="0"/>
                <a:cs typeface="Times New Roman" panose="02020603050405020304" pitchFamily="18" charset="0"/>
                <a:sym typeface="Wingdings" pitchFamily="2" charset="2"/>
              </a:rPr>
              <a:t>	Group 1: Wrong </a:t>
            </a:r>
            <a:r>
              <a:rPr lang="en-US" sz="2400" dirty="0" err="1">
                <a:latin typeface="Times New Roman" panose="02020603050405020304" pitchFamily="18" charset="0"/>
                <a:cs typeface="Times New Roman" panose="02020603050405020304" pitchFamily="18" charset="0"/>
                <a:sym typeface="Wingdings" pitchFamily="2" charset="2"/>
              </a:rPr>
              <a:t>abx</a:t>
            </a:r>
            <a:r>
              <a:rPr lang="en-US" sz="2400" dirty="0">
                <a:latin typeface="Times New Roman" panose="02020603050405020304" pitchFamily="18" charset="0"/>
                <a:cs typeface="Times New Roman" panose="02020603050405020304" pitchFamily="18" charset="0"/>
                <a:sym typeface="Wingdings" pitchFamily="2" charset="2"/>
              </a:rPr>
              <a:t> therapy 	Higher mortality</a:t>
            </a:r>
          </a:p>
          <a:p>
            <a:endParaRPr lang="en-US" sz="2400" dirty="0">
              <a:latin typeface="Times New Roman" panose="02020603050405020304" pitchFamily="18" charset="0"/>
              <a:cs typeface="Times New Roman" panose="02020603050405020304" pitchFamily="18" charset="0"/>
              <a:sym typeface="Wingdings" pitchFamily="2" charset="2"/>
            </a:endParaRPr>
          </a:p>
          <a:p>
            <a:r>
              <a:rPr lang="en-US" sz="2400" dirty="0">
                <a:latin typeface="Times New Roman" panose="02020603050405020304" pitchFamily="18" charset="0"/>
                <a:cs typeface="Times New Roman" panose="02020603050405020304" pitchFamily="18" charset="0"/>
                <a:sym typeface="Wingdings" pitchFamily="2" charset="2"/>
              </a:rPr>
              <a:t>	Group 2: Correct </a:t>
            </a:r>
            <a:r>
              <a:rPr lang="en-US" sz="2400" dirty="0" err="1">
                <a:latin typeface="Times New Roman" panose="02020603050405020304" pitchFamily="18" charset="0"/>
                <a:cs typeface="Times New Roman" panose="02020603050405020304" pitchFamily="18" charset="0"/>
                <a:sym typeface="Wingdings" pitchFamily="2" charset="2"/>
              </a:rPr>
              <a:t>abx</a:t>
            </a:r>
            <a:r>
              <a:rPr lang="en-US" sz="2400" dirty="0">
                <a:latin typeface="Times New Roman" panose="02020603050405020304" pitchFamily="18" charset="0"/>
                <a:cs typeface="Times New Roman" panose="02020603050405020304" pitchFamily="18" charset="0"/>
                <a:sym typeface="Wingdings" pitchFamily="2" charset="2"/>
              </a:rPr>
              <a:t> therapy  	</a:t>
            </a:r>
            <a:r>
              <a:rPr lang="en-US" sz="2400" u="sng" dirty="0">
                <a:latin typeface="Times New Roman" panose="02020603050405020304" pitchFamily="18" charset="0"/>
                <a:cs typeface="Times New Roman" panose="02020603050405020304" pitchFamily="18" charset="0"/>
                <a:sym typeface="Wingdings" pitchFamily="2" charset="2"/>
              </a:rPr>
              <a:t>IMPROVED</a:t>
            </a:r>
            <a:r>
              <a:rPr lang="en-US" sz="2400" dirty="0">
                <a:latin typeface="Times New Roman" panose="02020603050405020304" pitchFamily="18" charset="0"/>
                <a:cs typeface="Times New Roman" panose="02020603050405020304" pitchFamily="18" charset="0"/>
                <a:sym typeface="Wingdings" pitchFamily="2" charset="2"/>
              </a:rPr>
              <a:t> mortality</a:t>
            </a:r>
            <a:endParaRPr lang="en-US" sz="24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964EA2DB-235C-4C45-B973-C27FB62D4A77}"/>
              </a:ext>
            </a:extLst>
          </p:cNvPr>
          <p:cNvPicPr>
            <a:picLocks noChangeAspect="1"/>
          </p:cNvPicPr>
          <p:nvPr/>
        </p:nvPicPr>
        <p:blipFill>
          <a:blip r:embed="rId3"/>
          <a:stretch>
            <a:fillRect/>
          </a:stretch>
        </p:blipFill>
        <p:spPr>
          <a:xfrm>
            <a:off x="5648632" y="1253614"/>
            <a:ext cx="6013861" cy="4527754"/>
          </a:xfrm>
          <a:prstGeom prst="rect">
            <a:avLst/>
          </a:prstGeom>
        </p:spPr>
      </p:pic>
      <p:sp>
        <p:nvSpPr>
          <p:cNvPr id="4" name="TextBox 3">
            <a:extLst>
              <a:ext uri="{FF2B5EF4-FFF2-40B4-BE49-F238E27FC236}">
                <a16:creationId xmlns:a16="http://schemas.microsoft.com/office/drawing/2014/main" id="{E1D28BF3-A0EA-3D46-B9DD-0717D0D4C465}"/>
              </a:ext>
            </a:extLst>
          </p:cNvPr>
          <p:cNvSpPr txBox="1"/>
          <p:nvPr/>
        </p:nvSpPr>
        <p:spPr>
          <a:xfrm>
            <a:off x="324464" y="265470"/>
            <a:ext cx="8411855" cy="984885"/>
          </a:xfrm>
          <a:prstGeom prst="rect">
            <a:avLst/>
          </a:prstGeom>
          <a:noFill/>
        </p:spPr>
        <p:txBody>
          <a:bodyPr wrap="none" rtlCol="0">
            <a:spAutoFit/>
          </a:bodyPr>
          <a:lstStyle/>
          <a:p>
            <a:r>
              <a:rPr lang="en-US" sz="4000" b="1" dirty="0">
                <a:latin typeface="Times New Roman" panose="02020603050405020304" pitchFamily="18" charset="0"/>
                <a:cs typeface="Times New Roman" panose="02020603050405020304" pitchFamily="18" charset="0"/>
              </a:rPr>
              <a:t>Would affect clinical decision-making</a:t>
            </a:r>
          </a:p>
          <a:p>
            <a:endParaRPr lang="en-US" dirty="0"/>
          </a:p>
        </p:txBody>
      </p:sp>
      <p:cxnSp>
        <p:nvCxnSpPr>
          <p:cNvPr id="6" name="Straight Connector 5">
            <a:extLst>
              <a:ext uri="{FF2B5EF4-FFF2-40B4-BE49-F238E27FC236}">
                <a16:creationId xmlns:a16="http://schemas.microsoft.com/office/drawing/2014/main" id="{CFE00074-E3F1-1D46-AA2C-165851BB1CAA}"/>
              </a:ext>
            </a:extLst>
          </p:cNvPr>
          <p:cNvCxnSpPr>
            <a:cxnSpLocks/>
          </p:cNvCxnSpPr>
          <p:nvPr/>
        </p:nvCxnSpPr>
        <p:spPr>
          <a:xfrm>
            <a:off x="216667" y="1489587"/>
            <a:ext cx="5299230" cy="0"/>
          </a:xfrm>
          <a:prstGeom prst="line">
            <a:avLst/>
          </a:prstGeom>
          <a:ln w="444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3711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B94F22-E4D3-5B4C-A5F3-E17FD8AE8097}"/>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FF"/>
                </a:solidFill>
              </a:rPr>
              <a:t>   </a:t>
            </a:r>
          </a:p>
        </p:txBody>
      </p:sp>
      <p:cxnSp>
        <p:nvCxnSpPr>
          <p:cNvPr id="15" name="Straight Connector 1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6" name="Straight Connector 12">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C2B3785-819C-7C4F-901A-7EF3BB4ADE1C}"/>
              </a:ext>
            </a:extLst>
          </p:cNvPr>
          <p:cNvPicPr>
            <a:picLocks noChangeAspect="1"/>
          </p:cNvPicPr>
          <p:nvPr/>
        </p:nvPicPr>
        <p:blipFill>
          <a:blip r:embed="rId3"/>
          <a:stretch>
            <a:fillRect/>
          </a:stretch>
        </p:blipFill>
        <p:spPr>
          <a:xfrm>
            <a:off x="565029" y="2320467"/>
            <a:ext cx="7602888" cy="4080710"/>
          </a:xfrm>
          <a:prstGeom prst="rect">
            <a:avLst/>
          </a:prstGeom>
        </p:spPr>
      </p:pic>
      <p:sp>
        <p:nvSpPr>
          <p:cNvPr id="10" name="Content Placeholder 9">
            <a:extLst>
              <a:ext uri="{FF2B5EF4-FFF2-40B4-BE49-F238E27FC236}">
                <a16:creationId xmlns:a16="http://schemas.microsoft.com/office/drawing/2014/main" id="{40214A72-7B06-3D44-95F9-23D5FE3C8FE8}"/>
              </a:ext>
            </a:extLst>
          </p:cNvPr>
          <p:cNvSpPr>
            <a:spLocks noGrp="1"/>
          </p:cNvSpPr>
          <p:nvPr>
            <p:ph idx="1"/>
          </p:nvPr>
        </p:nvSpPr>
        <p:spPr>
          <a:xfrm>
            <a:off x="6577780" y="2506662"/>
            <a:ext cx="5235037" cy="4070964"/>
          </a:xfrm>
        </p:spPr>
        <p:txBody>
          <a:bodyPr/>
          <a:lstStyle/>
          <a:p>
            <a:pPr marL="0" indent="0">
              <a:buNone/>
            </a:pPr>
            <a:r>
              <a:rPr lang="en-US" dirty="0"/>
              <a:t>  </a:t>
            </a:r>
          </a:p>
        </p:txBody>
      </p:sp>
      <p:sp>
        <p:nvSpPr>
          <p:cNvPr id="25" name="TextBox 24">
            <a:extLst>
              <a:ext uri="{FF2B5EF4-FFF2-40B4-BE49-F238E27FC236}">
                <a16:creationId xmlns:a16="http://schemas.microsoft.com/office/drawing/2014/main" id="{4C4E75DA-6E0B-554D-8758-E8F943931311}"/>
              </a:ext>
            </a:extLst>
          </p:cNvPr>
          <p:cNvSpPr txBox="1"/>
          <p:nvPr/>
        </p:nvSpPr>
        <p:spPr>
          <a:xfrm>
            <a:off x="2819876" y="684945"/>
            <a:ext cx="5788764" cy="646331"/>
          </a:xfrm>
          <a:prstGeom prst="rect">
            <a:avLst/>
          </a:prstGeom>
          <a:noFill/>
        </p:spPr>
        <p:txBody>
          <a:bodyPr wrap="none" rtlCol="0">
            <a:spAutoFit/>
          </a:bodyPr>
          <a:lstStyle/>
          <a:p>
            <a:r>
              <a:rPr lang="en-US" sz="3600" dirty="0">
                <a:solidFill>
                  <a:schemeClr val="bg1"/>
                </a:solidFill>
                <a:latin typeface="Times New Roman" panose="02020603050405020304" pitchFamily="18" charset="0"/>
                <a:cs typeface="Times New Roman" panose="02020603050405020304" pitchFamily="18" charset="0"/>
              </a:rPr>
              <a:t>Drop of Blood Diagnostics???</a:t>
            </a:r>
          </a:p>
        </p:txBody>
      </p:sp>
      <p:pic>
        <p:nvPicPr>
          <p:cNvPr id="37" name="Picture 36">
            <a:extLst>
              <a:ext uri="{FF2B5EF4-FFF2-40B4-BE49-F238E27FC236}">
                <a16:creationId xmlns:a16="http://schemas.microsoft.com/office/drawing/2014/main" id="{0E579D4B-626F-B646-B897-9A7EC93244D4}"/>
              </a:ext>
            </a:extLst>
          </p:cNvPr>
          <p:cNvPicPr>
            <a:picLocks noChangeAspect="1"/>
          </p:cNvPicPr>
          <p:nvPr/>
        </p:nvPicPr>
        <p:blipFill>
          <a:blip r:embed="rId4"/>
          <a:stretch>
            <a:fillRect/>
          </a:stretch>
        </p:blipFill>
        <p:spPr>
          <a:xfrm>
            <a:off x="8190775" y="2361226"/>
            <a:ext cx="3644900" cy="4216400"/>
          </a:xfrm>
          <a:prstGeom prst="rect">
            <a:avLst/>
          </a:prstGeom>
        </p:spPr>
      </p:pic>
    </p:spTree>
    <p:extLst>
      <p:ext uri="{BB962C8B-B14F-4D97-AF65-F5344CB8AC3E}">
        <p14:creationId xmlns:p14="http://schemas.microsoft.com/office/powerpoint/2010/main" val="708876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BC41C51-A3E6-6345-8D8D-CD5C0A15B74F}"/>
              </a:ext>
            </a:extLst>
          </p:cNvPr>
          <p:cNvSpPr>
            <a:spLocks noGrp="1"/>
          </p:cNvSpPr>
          <p:nvPr>
            <p:ph type="title"/>
          </p:nvPr>
        </p:nvSpPr>
        <p:spPr>
          <a:xfrm>
            <a:off x="838200" y="500620"/>
            <a:ext cx="10515600" cy="1325563"/>
          </a:xfrm>
        </p:spPr>
        <p:txBody>
          <a:bodyPr>
            <a:noAutofit/>
          </a:bodyPr>
          <a:lstStyle/>
          <a:p>
            <a:pPr algn="ctr"/>
            <a:r>
              <a:rPr lang="en-US" sz="4400" b="1" dirty="0">
                <a:solidFill>
                  <a:schemeClr val="accent1">
                    <a:lumMod val="50000"/>
                  </a:schemeClr>
                </a:solidFill>
              </a:rPr>
              <a:t>Disclosures</a:t>
            </a:r>
          </a:p>
        </p:txBody>
      </p:sp>
      <p:sp>
        <p:nvSpPr>
          <p:cNvPr id="9" name="Subtitle 8">
            <a:extLst>
              <a:ext uri="{FF2B5EF4-FFF2-40B4-BE49-F238E27FC236}">
                <a16:creationId xmlns:a16="http://schemas.microsoft.com/office/drawing/2014/main" id="{FF4BB259-8C3C-074A-AF31-CA0B3B94C258}"/>
              </a:ext>
            </a:extLst>
          </p:cNvPr>
          <p:cNvSpPr>
            <a:spLocks noGrp="1"/>
          </p:cNvSpPr>
          <p:nvPr>
            <p:ph idx="1"/>
          </p:nvPr>
        </p:nvSpPr>
        <p:spPr>
          <a:xfrm>
            <a:off x="838200" y="1746250"/>
            <a:ext cx="10515600" cy="3254469"/>
          </a:xfrm>
        </p:spPr>
        <p:txBody>
          <a:bodyPr>
            <a:normAutofit/>
          </a:bodyPr>
          <a:lstStyle/>
          <a:p>
            <a:pPr marL="0" indent="0" algn="ctr">
              <a:buNone/>
            </a:pPr>
            <a:r>
              <a:rPr lang="en-US" dirty="0"/>
              <a:t>None</a:t>
            </a:r>
          </a:p>
        </p:txBody>
      </p:sp>
      <p:sp>
        <p:nvSpPr>
          <p:cNvPr id="11" name="Subtitle 8">
            <a:extLst>
              <a:ext uri="{FF2B5EF4-FFF2-40B4-BE49-F238E27FC236}">
                <a16:creationId xmlns:a16="http://schemas.microsoft.com/office/drawing/2014/main" id="{B23113F7-38EF-C946-8D66-F90F93E31291}"/>
              </a:ext>
            </a:extLst>
          </p:cNvPr>
          <p:cNvSpPr txBox="1">
            <a:spLocks/>
          </p:cNvSpPr>
          <p:nvPr/>
        </p:nvSpPr>
        <p:spPr>
          <a:xfrm>
            <a:off x="1524000" y="458348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schemeClr val="bg1"/>
              </a:solidFill>
            </a:endParaRPr>
          </a:p>
        </p:txBody>
      </p:sp>
      <p:sp>
        <p:nvSpPr>
          <p:cNvPr id="12" name="Rectangle 11">
            <a:extLst>
              <a:ext uri="{FF2B5EF4-FFF2-40B4-BE49-F238E27FC236}">
                <a16:creationId xmlns:a16="http://schemas.microsoft.com/office/drawing/2014/main" id="{86DDB6CD-3D58-2B45-BB7B-07D8D3700E93}"/>
              </a:ext>
            </a:extLst>
          </p:cNvPr>
          <p:cNvSpPr/>
          <p:nvPr/>
        </p:nvSpPr>
        <p:spPr>
          <a:xfrm>
            <a:off x="0" y="5375642"/>
            <a:ext cx="12192000" cy="1655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
            <a:extLst>
              <a:ext uri="{FF2B5EF4-FFF2-40B4-BE49-F238E27FC236}">
                <a16:creationId xmlns:a16="http://schemas.microsoft.com/office/drawing/2014/main" id="{2FEF319D-1360-4A40-8C80-3CE759C7EE76}"/>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7" name="Picture 16">
            <a:extLst>
              <a:ext uri="{FF2B5EF4-FFF2-40B4-BE49-F238E27FC236}">
                <a16:creationId xmlns:a16="http://schemas.microsoft.com/office/drawing/2014/main" id="{3DE19880-7D08-6F4B-A84D-247C8CE6E7F6}"/>
              </a:ext>
            </a:extLst>
          </p:cNvPr>
          <p:cNvPicPr>
            <a:picLocks noChangeAspect="1"/>
          </p:cNvPicPr>
          <p:nvPr/>
        </p:nvPicPr>
        <p:blipFill>
          <a:blip r:embed="rId3"/>
          <a:stretch>
            <a:fillRect/>
          </a:stretch>
        </p:blipFill>
        <p:spPr>
          <a:xfrm>
            <a:off x="8319247" y="5411368"/>
            <a:ext cx="3810000" cy="1566667"/>
          </a:xfrm>
          <a:prstGeom prst="rect">
            <a:avLst/>
          </a:prstGeom>
        </p:spPr>
      </p:pic>
      <p:sp>
        <p:nvSpPr>
          <p:cNvPr id="3" name="Rectangle 2">
            <a:extLst>
              <a:ext uri="{FF2B5EF4-FFF2-40B4-BE49-F238E27FC236}">
                <a16:creationId xmlns:a16="http://schemas.microsoft.com/office/drawing/2014/main" id="{56B1D478-8917-B442-80BB-E5DE4D17F973}"/>
              </a:ext>
            </a:extLst>
          </p:cNvPr>
          <p:cNvSpPr/>
          <p:nvPr/>
        </p:nvSpPr>
        <p:spPr>
          <a:xfrm>
            <a:off x="2088777" y="5404927"/>
            <a:ext cx="914400" cy="1566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0484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C062B-26CF-0747-A35C-8020370FD36F}"/>
              </a:ext>
            </a:extLst>
          </p:cNvPr>
          <p:cNvSpPr>
            <a:spLocks noGrp="1"/>
          </p:cNvSpPr>
          <p:nvPr>
            <p:ph type="title"/>
          </p:nvPr>
        </p:nvSpPr>
        <p:spPr>
          <a:xfrm>
            <a:off x="838200" y="290530"/>
            <a:ext cx="10515600" cy="1325563"/>
          </a:xfrm>
        </p:spPr>
        <p:txBody>
          <a:bodyPr/>
          <a:lstStyle/>
          <a:p>
            <a:r>
              <a:rPr lang="en-US" b="1" dirty="0">
                <a:latin typeface="Times New Roman" panose="02020603050405020304" pitchFamily="18" charset="0"/>
                <a:cs typeface="Times New Roman" panose="02020603050405020304" pitchFamily="18" charset="0"/>
              </a:rPr>
              <a:t>Detect Sepsis by Neutrophil Behavior</a:t>
            </a:r>
          </a:p>
        </p:txBody>
      </p:sp>
      <p:sp>
        <p:nvSpPr>
          <p:cNvPr id="3" name="Content Placeholder 2">
            <a:extLst>
              <a:ext uri="{FF2B5EF4-FFF2-40B4-BE49-F238E27FC236}">
                <a16:creationId xmlns:a16="http://schemas.microsoft.com/office/drawing/2014/main" id="{ECF51B60-0FCF-474D-AF69-96A2BB3A47B9}"/>
              </a:ext>
            </a:extLst>
          </p:cNvPr>
          <p:cNvSpPr>
            <a:spLocks noGrp="1"/>
          </p:cNvSpPr>
          <p:nvPr>
            <p:ph idx="1"/>
          </p:nvPr>
        </p:nvSpPr>
        <p:spPr/>
        <p:txBody>
          <a:bodyPr/>
          <a:lstStyle/>
          <a:p>
            <a:r>
              <a:rPr lang="en-US" dirty="0"/>
              <a:t>Testing a microfluidic device with channels and mazes</a:t>
            </a:r>
          </a:p>
          <a:p>
            <a:endParaRPr lang="en-US" dirty="0"/>
          </a:p>
        </p:txBody>
      </p:sp>
      <p:pic>
        <p:nvPicPr>
          <p:cNvPr id="4" name="Picture 3">
            <a:extLst>
              <a:ext uri="{FF2B5EF4-FFF2-40B4-BE49-F238E27FC236}">
                <a16:creationId xmlns:a16="http://schemas.microsoft.com/office/drawing/2014/main" id="{6E9D0DD3-89E3-9341-8CE8-1C5BFF839FCC}"/>
              </a:ext>
            </a:extLst>
          </p:cNvPr>
          <p:cNvPicPr>
            <a:picLocks noChangeAspect="1"/>
          </p:cNvPicPr>
          <p:nvPr/>
        </p:nvPicPr>
        <p:blipFill>
          <a:blip r:embed="rId2"/>
          <a:stretch>
            <a:fillRect/>
          </a:stretch>
        </p:blipFill>
        <p:spPr>
          <a:xfrm>
            <a:off x="448156" y="2299392"/>
            <a:ext cx="2489200" cy="2451100"/>
          </a:xfrm>
          <a:prstGeom prst="rect">
            <a:avLst/>
          </a:prstGeom>
        </p:spPr>
      </p:pic>
      <p:sp>
        <p:nvSpPr>
          <p:cNvPr id="5" name="Right Arrow 4">
            <a:extLst>
              <a:ext uri="{FF2B5EF4-FFF2-40B4-BE49-F238E27FC236}">
                <a16:creationId xmlns:a16="http://schemas.microsoft.com/office/drawing/2014/main" id="{AED06AB0-78DD-A341-9206-BC221CA42B34}"/>
              </a:ext>
            </a:extLst>
          </p:cNvPr>
          <p:cNvSpPr/>
          <p:nvPr/>
        </p:nvSpPr>
        <p:spPr>
          <a:xfrm>
            <a:off x="3081556" y="2393296"/>
            <a:ext cx="3210709" cy="86071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CBDE9268-64AC-AF44-A888-C41190D30D49}"/>
              </a:ext>
            </a:extLst>
          </p:cNvPr>
          <p:cNvSpPr txBox="1"/>
          <p:nvPr/>
        </p:nvSpPr>
        <p:spPr>
          <a:xfrm>
            <a:off x="6487287" y="2531267"/>
            <a:ext cx="4800097" cy="584775"/>
          </a:xfrm>
          <a:prstGeom prst="rect">
            <a:avLst/>
          </a:prstGeom>
          <a:noFill/>
        </p:spPr>
        <p:txBody>
          <a:bodyPr wrap="none" rtlCol="0">
            <a:spAutoFit/>
          </a:bodyPr>
          <a:lstStyle/>
          <a:p>
            <a:r>
              <a:rPr lang="en-US" sz="3200" b="1" u="sng" dirty="0"/>
              <a:t>1 µL (!) </a:t>
            </a:r>
            <a:r>
              <a:rPr lang="en-US" sz="3200" u="sng" dirty="0"/>
              <a:t>diluted whole blood</a:t>
            </a:r>
          </a:p>
        </p:txBody>
      </p:sp>
      <p:pic>
        <p:nvPicPr>
          <p:cNvPr id="7" name="Picture 6">
            <a:extLst>
              <a:ext uri="{FF2B5EF4-FFF2-40B4-BE49-F238E27FC236}">
                <a16:creationId xmlns:a16="http://schemas.microsoft.com/office/drawing/2014/main" id="{4418FFCC-430D-C84B-B8AE-3D5E5C6F9FF5}"/>
              </a:ext>
            </a:extLst>
          </p:cNvPr>
          <p:cNvPicPr>
            <a:picLocks noChangeAspect="1"/>
          </p:cNvPicPr>
          <p:nvPr/>
        </p:nvPicPr>
        <p:blipFill>
          <a:blip r:embed="rId3"/>
          <a:stretch>
            <a:fillRect/>
          </a:stretch>
        </p:blipFill>
        <p:spPr>
          <a:xfrm>
            <a:off x="7568951" y="3429076"/>
            <a:ext cx="3943918" cy="3163980"/>
          </a:xfrm>
          <a:prstGeom prst="rect">
            <a:avLst/>
          </a:prstGeom>
        </p:spPr>
      </p:pic>
      <p:pic>
        <p:nvPicPr>
          <p:cNvPr id="8" name="Picture 7">
            <a:extLst>
              <a:ext uri="{FF2B5EF4-FFF2-40B4-BE49-F238E27FC236}">
                <a16:creationId xmlns:a16="http://schemas.microsoft.com/office/drawing/2014/main" id="{5D6AFACB-49B2-F041-99AD-0AC4EC3664BD}"/>
              </a:ext>
            </a:extLst>
          </p:cNvPr>
          <p:cNvPicPr>
            <a:picLocks noChangeAspect="1"/>
          </p:cNvPicPr>
          <p:nvPr/>
        </p:nvPicPr>
        <p:blipFill rotWithShape="1">
          <a:blip r:embed="rId2"/>
          <a:srcRect l="52918" t="30539" b="26740"/>
          <a:stretch/>
        </p:blipFill>
        <p:spPr>
          <a:xfrm>
            <a:off x="3046817" y="3499356"/>
            <a:ext cx="3440470" cy="3068114"/>
          </a:xfrm>
          <a:prstGeom prst="rect">
            <a:avLst/>
          </a:prstGeom>
        </p:spPr>
      </p:pic>
      <p:sp>
        <p:nvSpPr>
          <p:cNvPr id="9" name="Right Arrow 8">
            <a:extLst>
              <a:ext uri="{FF2B5EF4-FFF2-40B4-BE49-F238E27FC236}">
                <a16:creationId xmlns:a16="http://schemas.microsoft.com/office/drawing/2014/main" id="{B918EB77-289F-2F4A-83DB-524B60E74D58}"/>
              </a:ext>
            </a:extLst>
          </p:cNvPr>
          <p:cNvSpPr/>
          <p:nvPr/>
        </p:nvSpPr>
        <p:spPr>
          <a:xfrm>
            <a:off x="5407559" y="4165716"/>
            <a:ext cx="2159456" cy="58477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C63C4E42-47A6-D044-82AA-8F0823369F99}"/>
              </a:ext>
            </a:extLst>
          </p:cNvPr>
          <p:cNvCxnSpPr>
            <a:cxnSpLocks/>
          </p:cNvCxnSpPr>
          <p:nvPr/>
        </p:nvCxnSpPr>
        <p:spPr>
          <a:xfrm flipV="1">
            <a:off x="147484" y="1442311"/>
            <a:ext cx="11592232" cy="32791"/>
          </a:xfrm>
          <a:prstGeom prst="line">
            <a:avLst/>
          </a:prstGeom>
          <a:ln w="698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0262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547778-589B-1541-A8BD-70B2446ECC1D}"/>
              </a:ext>
            </a:extLst>
          </p:cNvPr>
          <p:cNvSpPr>
            <a:spLocks noGrp="1"/>
          </p:cNvSpPr>
          <p:nvPr>
            <p:ph type="title"/>
          </p:nvPr>
        </p:nvSpPr>
        <p:spPr>
          <a:xfrm>
            <a:off x="5297762" y="1053711"/>
            <a:ext cx="5638994" cy="1424446"/>
          </a:xfrm>
        </p:spPr>
        <p:txBody>
          <a:bodyPr vert="horz" lIns="91440" tIns="45720" rIns="91440" bIns="45720" rtlCol="0" anchor="ctr">
            <a:normAutofit/>
          </a:bodyPr>
          <a:lstStyle/>
          <a:p>
            <a:r>
              <a:rPr lang="en-US" b="1" dirty="0">
                <a:solidFill>
                  <a:srgbClr val="FFFFFF"/>
                </a:solidFill>
                <a:latin typeface="Times New Roman" panose="02020603050405020304" pitchFamily="18" charset="0"/>
                <a:cs typeface="Times New Roman" panose="02020603050405020304" pitchFamily="18" charset="0"/>
              </a:rPr>
              <a:t>Defining the Sepsis Score</a:t>
            </a:r>
          </a:p>
        </p:txBody>
      </p:sp>
      <p:pic>
        <p:nvPicPr>
          <p:cNvPr id="6" name="Picture 5">
            <a:extLst>
              <a:ext uri="{FF2B5EF4-FFF2-40B4-BE49-F238E27FC236}">
                <a16:creationId xmlns:a16="http://schemas.microsoft.com/office/drawing/2014/main" id="{98D51B90-E0B7-AF41-82CA-B1970D2E074F}"/>
              </a:ext>
            </a:extLst>
          </p:cNvPr>
          <p:cNvPicPr>
            <a:picLocks noChangeAspect="1"/>
          </p:cNvPicPr>
          <p:nvPr/>
        </p:nvPicPr>
        <p:blipFill>
          <a:blip r:embed="rId2"/>
          <a:stretch>
            <a:fillRect/>
          </a:stretch>
        </p:blipFill>
        <p:spPr>
          <a:xfrm>
            <a:off x="41183" y="781666"/>
            <a:ext cx="4504919" cy="4203290"/>
          </a:xfrm>
          <a:prstGeom prst="rect">
            <a:avLst/>
          </a:prstGeom>
        </p:spPr>
      </p:pic>
      <p:cxnSp>
        <p:nvCxnSpPr>
          <p:cNvPr id="19" name="Straight Connector 18">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06C077AE-CDDA-A349-85A5-B7401E47C888}"/>
              </a:ext>
            </a:extLst>
          </p:cNvPr>
          <p:cNvPicPr>
            <a:picLocks noGrp="1" noChangeAspect="1"/>
          </p:cNvPicPr>
          <p:nvPr>
            <p:ph idx="1"/>
          </p:nvPr>
        </p:nvPicPr>
        <p:blipFill rotWithShape="1">
          <a:blip r:embed="rId3"/>
          <a:srcRect l="49148" r="2269"/>
          <a:stretch/>
        </p:blipFill>
        <p:spPr>
          <a:xfrm>
            <a:off x="503584" y="5099488"/>
            <a:ext cx="3662730" cy="1375888"/>
          </a:xfrm>
          <a:prstGeom prst="rect">
            <a:avLst/>
          </a:prstGeom>
        </p:spPr>
      </p:pic>
      <p:sp>
        <p:nvSpPr>
          <p:cNvPr id="5" name="TextBox 4">
            <a:extLst>
              <a:ext uri="{FF2B5EF4-FFF2-40B4-BE49-F238E27FC236}">
                <a16:creationId xmlns:a16="http://schemas.microsoft.com/office/drawing/2014/main" id="{7156DC64-24F2-4A4A-8B13-1A490455A14F}"/>
              </a:ext>
            </a:extLst>
          </p:cNvPr>
          <p:cNvSpPr txBox="1"/>
          <p:nvPr/>
        </p:nvSpPr>
        <p:spPr>
          <a:xfrm>
            <a:off x="5297762" y="2799889"/>
            <a:ext cx="5747187" cy="2987543"/>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2400" dirty="0">
                <a:solidFill>
                  <a:srgbClr val="FFFFFF"/>
                </a:solidFill>
                <a:latin typeface="Times New Roman" panose="02020603050405020304" pitchFamily="18" charset="0"/>
                <a:cs typeface="Times New Roman" panose="02020603050405020304" pitchFamily="18" charset="0"/>
              </a:rPr>
              <a:t>Pausing</a:t>
            </a:r>
          </a:p>
          <a:p>
            <a:pPr marL="285750" indent="-228600">
              <a:lnSpc>
                <a:spcPct val="90000"/>
              </a:lnSpc>
              <a:spcAft>
                <a:spcPts val="600"/>
              </a:spcAft>
              <a:buFont typeface="Arial" panose="020B0604020202020204" pitchFamily="34" charset="0"/>
              <a:buChar char="•"/>
            </a:pPr>
            <a:endParaRPr lang="en-US" sz="2400" dirty="0">
              <a:solidFill>
                <a:srgbClr val="FFFFFF"/>
              </a:solidFill>
              <a:latin typeface="Times New Roman" panose="02020603050405020304" pitchFamily="18" charset="0"/>
              <a:cs typeface="Times New Roman" panose="02020603050405020304" pitchFamily="18" charset="0"/>
            </a:endParaRPr>
          </a:p>
          <a:p>
            <a:pPr marL="285750" indent="-228600">
              <a:lnSpc>
                <a:spcPct val="90000"/>
              </a:lnSpc>
              <a:spcAft>
                <a:spcPts val="600"/>
              </a:spcAft>
              <a:buFont typeface="Arial" panose="020B0604020202020204" pitchFamily="34" charset="0"/>
              <a:buChar char="•"/>
            </a:pPr>
            <a:r>
              <a:rPr lang="en-US" sz="2400" dirty="0">
                <a:solidFill>
                  <a:srgbClr val="FFFFFF"/>
                </a:solidFill>
                <a:latin typeface="Times New Roman" panose="02020603050405020304" pitchFamily="18" charset="0"/>
                <a:cs typeface="Times New Roman" panose="02020603050405020304" pitchFamily="18" charset="0"/>
              </a:rPr>
              <a:t>Reverse Migration</a:t>
            </a:r>
          </a:p>
          <a:p>
            <a:pPr marL="285750" indent="-228600">
              <a:lnSpc>
                <a:spcPct val="90000"/>
              </a:lnSpc>
              <a:spcAft>
                <a:spcPts val="600"/>
              </a:spcAft>
              <a:buFont typeface="Arial" panose="020B0604020202020204" pitchFamily="34" charset="0"/>
              <a:buChar char="•"/>
            </a:pPr>
            <a:endParaRPr lang="en-US" sz="2400" dirty="0">
              <a:solidFill>
                <a:srgbClr val="FFFFFF"/>
              </a:solidFill>
              <a:latin typeface="Times New Roman" panose="02020603050405020304" pitchFamily="18" charset="0"/>
              <a:cs typeface="Times New Roman" panose="02020603050405020304" pitchFamily="18" charset="0"/>
            </a:endParaRPr>
          </a:p>
          <a:p>
            <a:pPr marL="285750" indent="-228600">
              <a:lnSpc>
                <a:spcPct val="90000"/>
              </a:lnSpc>
              <a:spcAft>
                <a:spcPts val="600"/>
              </a:spcAft>
              <a:buFont typeface="Arial" panose="020B0604020202020204" pitchFamily="34" charset="0"/>
              <a:buChar char="•"/>
            </a:pPr>
            <a:r>
              <a:rPr lang="en-US" sz="2400" dirty="0">
                <a:solidFill>
                  <a:srgbClr val="FFFFFF"/>
                </a:solidFill>
                <a:latin typeface="Times New Roman" panose="02020603050405020304" pitchFamily="18" charset="0"/>
                <a:cs typeface="Times New Roman" panose="02020603050405020304" pitchFamily="18" charset="0"/>
              </a:rPr>
              <a:t>Average Distance</a:t>
            </a:r>
          </a:p>
          <a:p>
            <a:pPr marL="285750" indent="-228600">
              <a:lnSpc>
                <a:spcPct val="90000"/>
              </a:lnSpc>
              <a:spcAft>
                <a:spcPts val="600"/>
              </a:spcAft>
              <a:buFont typeface="Arial" panose="020B0604020202020204" pitchFamily="34" charset="0"/>
              <a:buChar char="•"/>
            </a:pPr>
            <a:endParaRPr lang="en-US" sz="2400" dirty="0">
              <a:solidFill>
                <a:srgbClr val="FFFFFF"/>
              </a:solidFill>
              <a:latin typeface="Times New Roman" panose="02020603050405020304" pitchFamily="18" charset="0"/>
              <a:cs typeface="Times New Roman" panose="02020603050405020304" pitchFamily="18" charset="0"/>
            </a:endParaRPr>
          </a:p>
          <a:p>
            <a:pPr marL="285750" indent="-228600">
              <a:lnSpc>
                <a:spcPct val="90000"/>
              </a:lnSpc>
              <a:spcAft>
                <a:spcPts val="600"/>
              </a:spcAft>
              <a:buFont typeface="Arial" panose="020B0604020202020204" pitchFamily="34" charset="0"/>
              <a:buChar char="•"/>
            </a:pPr>
            <a:r>
              <a:rPr lang="en-US" sz="2400" dirty="0">
                <a:solidFill>
                  <a:srgbClr val="FFFFFF"/>
                </a:solidFill>
                <a:latin typeface="Times New Roman" panose="02020603050405020304" pitchFamily="18" charset="0"/>
                <a:cs typeface="Times New Roman" panose="02020603050405020304" pitchFamily="18" charset="0"/>
              </a:rPr>
              <a:t>Number of neutrophils</a:t>
            </a:r>
          </a:p>
        </p:txBody>
      </p:sp>
    </p:spTree>
    <p:extLst>
      <p:ext uri="{BB962C8B-B14F-4D97-AF65-F5344CB8AC3E}">
        <p14:creationId xmlns:p14="http://schemas.microsoft.com/office/powerpoint/2010/main" val="2941194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D8C7D7-5773-E44D-8405-179D7DA0DC3A}"/>
              </a:ext>
            </a:extLst>
          </p:cNvPr>
          <p:cNvSpPr>
            <a:spLocks noGrp="1"/>
          </p:cNvSpPr>
          <p:nvPr>
            <p:ph type="title"/>
          </p:nvPr>
        </p:nvSpPr>
        <p:spPr>
          <a:xfrm>
            <a:off x="150067" y="313575"/>
            <a:ext cx="4244951" cy="1597315"/>
          </a:xfrm>
          <a:noFill/>
          <a:ln w="19050">
            <a:solidFill>
              <a:schemeClr val="bg1"/>
            </a:solidFill>
          </a:ln>
        </p:spPr>
        <p:txBody>
          <a:bodyPr wrap="square">
            <a:norm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Derivation cohort</a:t>
            </a:r>
          </a:p>
        </p:txBody>
      </p:sp>
      <p:sp>
        <p:nvSpPr>
          <p:cNvPr id="3" name="Content Placeholder 2">
            <a:extLst>
              <a:ext uri="{FF2B5EF4-FFF2-40B4-BE49-F238E27FC236}">
                <a16:creationId xmlns:a16="http://schemas.microsoft.com/office/drawing/2014/main" id="{AFC4627F-E369-D640-BDD4-E542FB017AC8}"/>
              </a:ext>
            </a:extLst>
          </p:cNvPr>
          <p:cNvSpPr>
            <a:spLocks noGrp="1"/>
          </p:cNvSpPr>
          <p:nvPr>
            <p:ph idx="1"/>
          </p:nvPr>
        </p:nvSpPr>
        <p:spPr>
          <a:xfrm>
            <a:off x="150068" y="2224465"/>
            <a:ext cx="4350774" cy="3415622"/>
          </a:xfrm>
        </p:spPr>
        <p:txBody>
          <a:bodyPr>
            <a:normAutofit/>
          </a:bodyPr>
          <a:lstStyle/>
          <a:p>
            <a:r>
              <a:rPr lang="en-US" sz="2000" dirty="0">
                <a:solidFill>
                  <a:schemeClr val="bg1"/>
                </a:solidFill>
                <a:latin typeface="Times New Roman" panose="02020603050405020304" pitchFamily="18" charset="0"/>
                <a:cs typeface="Times New Roman" panose="02020603050405020304" pitchFamily="18" charset="0"/>
                <a:sym typeface="Wingdings" pitchFamily="2" charset="2"/>
              </a:rPr>
              <a:t>23 Trauma and Surgical ICU patients</a:t>
            </a:r>
          </a:p>
          <a:p>
            <a:pPr lvl="1"/>
            <a:r>
              <a:rPr lang="en-US" sz="2000" dirty="0">
                <a:solidFill>
                  <a:schemeClr val="bg1"/>
                </a:solidFill>
                <a:latin typeface="Times New Roman" panose="02020603050405020304" pitchFamily="18" charset="0"/>
                <a:cs typeface="Times New Roman" panose="02020603050405020304" pitchFamily="18" charset="0"/>
                <a:sym typeface="Wingdings" pitchFamily="2" charset="2"/>
              </a:rPr>
              <a:t>Septic and non-septic patients </a:t>
            </a:r>
          </a:p>
          <a:p>
            <a:pPr marL="457200" lvl="1" indent="0">
              <a:buNone/>
            </a:pPr>
            <a:endParaRPr lang="en-US" sz="2000" dirty="0">
              <a:solidFill>
                <a:schemeClr val="bg1"/>
              </a:solidFill>
              <a:latin typeface="Times New Roman" panose="02020603050405020304" pitchFamily="18" charset="0"/>
              <a:cs typeface="Times New Roman" panose="02020603050405020304" pitchFamily="18" charset="0"/>
              <a:sym typeface="Wingdings" pitchFamily="2" charset="2"/>
            </a:endParaRPr>
          </a:p>
          <a:p>
            <a:pPr lvl="1"/>
            <a:r>
              <a:rPr lang="en-US" sz="2000" dirty="0">
                <a:solidFill>
                  <a:schemeClr val="bg1"/>
                </a:solidFill>
                <a:latin typeface="Times New Roman" panose="02020603050405020304" pitchFamily="18" charset="0"/>
                <a:cs typeface="Times New Roman" panose="02020603050405020304" pitchFamily="18" charset="0"/>
                <a:sym typeface="Wingdings" pitchFamily="2" charset="2"/>
              </a:rPr>
              <a:t>Machine learning : Parameters for Sepsis Score derivation</a:t>
            </a:r>
          </a:p>
          <a:p>
            <a:pPr lvl="1"/>
            <a:endParaRPr lang="en-US" sz="2000" dirty="0">
              <a:solidFill>
                <a:schemeClr val="bg1"/>
              </a:solidFill>
              <a:latin typeface="Times New Roman" panose="02020603050405020304" pitchFamily="18" charset="0"/>
              <a:cs typeface="Times New Roman" panose="02020603050405020304" pitchFamily="18" charset="0"/>
              <a:sym typeface="Wingdings" pitchFamily="2" charset="2"/>
            </a:endParaRPr>
          </a:p>
          <a:p>
            <a:pPr lvl="1"/>
            <a:r>
              <a:rPr lang="en-US" sz="2000" dirty="0">
                <a:solidFill>
                  <a:schemeClr val="bg1"/>
                </a:solidFill>
                <a:latin typeface="Times New Roman" panose="02020603050405020304" pitchFamily="18" charset="0"/>
                <a:cs typeface="Times New Roman" panose="02020603050405020304" pitchFamily="18" charset="0"/>
                <a:sym typeface="Wingdings" pitchFamily="2" charset="2"/>
              </a:rPr>
              <a:t>AUC 0.98 discriminating sepsis</a:t>
            </a:r>
          </a:p>
          <a:p>
            <a:pPr marL="457200" lvl="1" indent="0">
              <a:buNone/>
            </a:pPr>
            <a:r>
              <a:rPr lang="en-US" sz="2000" dirty="0">
                <a:solidFill>
                  <a:schemeClr val="bg1"/>
                </a:solidFill>
                <a:latin typeface="Times New Roman" panose="02020603050405020304" pitchFamily="18" charset="0"/>
                <a:cs typeface="Times New Roman" panose="02020603050405020304" pitchFamily="18" charset="0"/>
                <a:sym typeface="Wingdings" pitchFamily="2" charset="2"/>
              </a:rPr>
              <a:t>   96.8% sensitivity</a:t>
            </a:r>
          </a:p>
          <a:p>
            <a:pPr marL="457200" lvl="1" indent="0">
              <a:buNone/>
            </a:pPr>
            <a:r>
              <a:rPr lang="en-US" sz="2000" dirty="0">
                <a:solidFill>
                  <a:schemeClr val="bg1"/>
                </a:solidFill>
                <a:latin typeface="Times New Roman" panose="02020603050405020304" pitchFamily="18" charset="0"/>
                <a:cs typeface="Times New Roman" panose="02020603050405020304" pitchFamily="18" charset="0"/>
                <a:sym typeface="Wingdings" pitchFamily="2" charset="2"/>
              </a:rPr>
              <a:t>    97.6% specificity</a:t>
            </a:r>
          </a:p>
          <a:p>
            <a:pPr lvl="1"/>
            <a:endParaRPr lang="en-US" sz="2000" dirty="0">
              <a:solidFill>
                <a:schemeClr val="bg1"/>
              </a:solidFill>
              <a:sym typeface="Wingdings" pitchFamily="2" charset="2"/>
            </a:endParaRPr>
          </a:p>
          <a:p>
            <a:pPr lvl="1"/>
            <a:endParaRPr lang="en-US" sz="2000" dirty="0">
              <a:solidFill>
                <a:schemeClr val="bg1"/>
              </a:solidFill>
              <a:sym typeface="Wingdings" pitchFamily="2" charset="2"/>
            </a:endParaRPr>
          </a:p>
          <a:p>
            <a:pPr marL="457200" lvl="1" indent="0">
              <a:buNone/>
            </a:pPr>
            <a:endParaRPr lang="en-US" sz="2000" dirty="0">
              <a:solidFill>
                <a:schemeClr val="bg1"/>
              </a:solidFill>
              <a:sym typeface="Wingdings" pitchFamily="2" charset="2"/>
            </a:endParaRPr>
          </a:p>
          <a:p>
            <a:pPr lvl="1"/>
            <a:endParaRPr lang="en-US" sz="2000" dirty="0">
              <a:solidFill>
                <a:schemeClr val="bg1"/>
              </a:solidFill>
            </a:endParaRPr>
          </a:p>
          <a:p>
            <a:endParaRPr lang="en-US" sz="2000" dirty="0">
              <a:solidFill>
                <a:schemeClr val="bg1"/>
              </a:solidFill>
            </a:endParaRPr>
          </a:p>
        </p:txBody>
      </p:sp>
      <p:pic>
        <p:nvPicPr>
          <p:cNvPr id="4" name="Picture 3">
            <a:extLst>
              <a:ext uri="{FF2B5EF4-FFF2-40B4-BE49-F238E27FC236}">
                <a16:creationId xmlns:a16="http://schemas.microsoft.com/office/drawing/2014/main" id="{7D7D54D9-AAC7-5F46-AD4F-9950CDD5D532}"/>
              </a:ext>
            </a:extLst>
          </p:cNvPr>
          <p:cNvPicPr>
            <a:picLocks noChangeAspect="1"/>
          </p:cNvPicPr>
          <p:nvPr/>
        </p:nvPicPr>
        <p:blipFill>
          <a:blip r:embed="rId3"/>
          <a:stretch>
            <a:fillRect/>
          </a:stretch>
        </p:blipFill>
        <p:spPr>
          <a:xfrm>
            <a:off x="4911213" y="1253613"/>
            <a:ext cx="7130719" cy="4159045"/>
          </a:xfrm>
          <a:prstGeom prst="rect">
            <a:avLst/>
          </a:prstGeom>
        </p:spPr>
      </p:pic>
    </p:spTree>
    <p:extLst>
      <p:ext uri="{BB962C8B-B14F-4D97-AF65-F5344CB8AC3E}">
        <p14:creationId xmlns:p14="http://schemas.microsoft.com/office/powerpoint/2010/main" val="2032761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D8C7D7-5773-E44D-8405-179D7DA0DC3A}"/>
              </a:ext>
            </a:extLst>
          </p:cNvPr>
          <p:cNvSpPr>
            <a:spLocks noGrp="1"/>
          </p:cNvSpPr>
          <p:nvPr>
            <p:ph type="title"/>
          </p:nvPr>
        </p:nvSpPr>
        <p:spPr>
          <a:xfrm>
            <a:off x="280219" y="313575"/>
            <a:ext cx="4041058" cy="1597315"/>
          </a:xfrm>
          <a:noFill/>
          <a:ln w="19050">
            <a:solidFill>
              <a:schemeClr val="bg1"/>
            </a:solidFill>
          </a:ln>
        </p:spPr>
        <p:txBody>
          <a:bodyPr wrap="square">
            <a:norm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Validation cohort</a:t>
            </a:r>
          </a:p>
        </p:txBody>
      </p:sp>
      <p:sp>
        <p:nvSpPr>
          <p:cNvPr id="3" name="Content Placeholder 2">
            <a:extLst>
              <a:ext uri="{FF2B5EF4-FFF2-40B4-BE49-F238E27FC236}">
                <a16:creationId xmlns:a16="http://schemas.microsoft.com/office/drawing/2014/main" id="{AFC4627F-E369-D640-BDD4-E542FB017AC8}"/>
              </a:ext>
            </a:extLst>
          </p:cNvPr>
          <p:cNvSpPr>
            <a:spLocks noGrp="1"/>
          </p:cNvSpPr>
          <p:nvPr>
            <p:ph idx="1"/>
          </p:nvPr>
        </p:nvSpPr>
        <p:spPr>
          <a:xfrm>
            <a:off x="150068" y="2224465"/>
            <a:ext cx="4350774" cy="3415622"/>
          </a:xfrm>
        </p:spPr>
        <p:txBody>
          <a:bodyPr>
            <a:normAutofit/>
          </a:bodyPr>
          <a:lstStyle/>
          <a:p>
            <a:r>
              <a:rPr lang="en-US" sz="2400" dirty="0">
                <a:solidFill>
                  <a:schemeClr val="bg1"/>
                </a:solidFill>
                <a:latin typeface="Times New Roman" panose="02020603050405020304" pitchFamily="18" charset="0"/>
                <a:cs typeface="Times New Roman" panose="02020603050405020304" pitchFamily="18" charset="0"/>
                <a:sym typeface="Wingdings" pitchFamily="2" charset="2"/>
              </a:rPr>
              <a:t>19 Cardiac, Medical, and Surgical ICU patients </a:t>
            </a:r>
          </a:p>
          <a:p>
            <a:pPr lvl="1"/>
            <a:r>
              <a:rPr lang="en-US" sz="2000" dirty="0">
                <a:solidFill>
                  <a:schemeClr val="bg1"/>
                </a:solidFill>
                <a:latin typeface="Times New Roman" panose="02020603050405020304" pitchFamily="18" charset="0"/>
                <a:cs typeface="Times New Roman" panose="02020603050405020304" pitchFamily="18" charset="0"/>
                <a:sym typeface="Wingdings" pitchFamily="2" charset="2"/>
              </a:rPr>
              <a:t>Double-blinded case-control</a:t>
            </a:r>
          </a:p>
          <a:p>
            <a:pPr lvl="1"/>
            <a:r>
              <a:rPr lang="en-US" sz="2000" dirty="0">
                <a:solidFill>
                  <a:schemeClr val="bg1"/>
                </a:solidFill>
                <a:latin typeface="Times New Roman" panose="02020603050405020304" pitchFamily="18" charset="0"/>
                <a:cs typeface="Times New Roman" panose="02020603050405020304" pitchFamily="18" charset="0"/>
                <a:sym typeface="Wingdings" pitchFamily="2" charset="2"/>
              </a:rPr>
              <a:t>10 Sepsis  </a:t>
            </a:r>
          </a:p>
          <a:p>
            <a:pPr lvl="1"/>
            <a:r>
              <a:rPr lang="en-US" sz="2000" dirty="0">
                <a:solidFill>
                  <a:schemeClr val="bg1"/>
                </a:solidFill>
                <a:latin typeface="Times New Roman" panose="02020603050405020304" pitchFamily="18" charset="0"/>
                <a:cs typeface="Times New Roman" panose="02020603050405020304" pitchFamily="18" charset="0"/>
                <a:sym typeface="Wingdings" pitchFamily="2" charset="2"/>
              </a:rPr>
              <a:t>9 Non-sepsis</a:t>
            </a:r>
          </a:p>
          <a:p>
            <a:pPr lvl="1"/>
            <a:endParaRPr lang="en-US" sz="2000" dirty="0">
              <a:solidFill>
                <a:schemeClr val="bg1"/>
              </a:solidFill>
              <a:latin typeface="Times New Roman" panose="02020603050405020304" pitchFamily="18" charset="0"/>
              <a:cs typeface="Times New Roman" panose="02020603050405020304" pitchFamily="18" charset="0"/>
              <a:sym typeface="Wingdings" pitchFamily="2" charset="2"/>
            </a:endParaRPr>
          </a:p>
          <a:p>
            <a:r>
              <a:rPr lang="en-US" sz="2400" dirty="0">
                <a:solidFill>
                  <a:schemeClr val="bg1"/>
                </a:solidFill>
                <a:latin typeface="Times New Roman" panose="02020603050405020304" pitchFamily="18" charset="0"/>
                <a:cs typeface="Times New Roman" panose="02020603050405020304" pitchFamily="18" charset="0"/>
                <a:sym typeface="Wingdings" pitchFamily="2" charset="2"/>
              </a:rPr>
              <a:t>96.3% sensitivity</a:t>
            </a:r>
          </a:p>
          <a:p>
            <a:r>
              <a:rPr lang="en-US" sz="2400" dirty="0">
                <a:solidFill>
                  <a:schemeClr val="bg1"/>
                </a:solidFill>
                <a:latin typeface="Times New Roman" panose="02020603050405020304" pitchFamily="18" charset="0"/>
                <a:cs typeface="Times New Roman" panose="02020603050405020304" pitchFamily="18" charset="0"/>
                <a:sym typeface="Wingdings" pitchFamily="2" charset="2"/>
              </a:rPr>
              <a:t>100% specificity</a:t>
            </a:r>
          </a:p>
          <a:p>
            <a:pPr lvl="1"/>
            <a:endParaRPr lang="en-US" sz="2000" dirty="0">
              <a:solidFill>
                <a:schemeClr val="bg1"/>
              </a:solidFill>
              <a:sym typeface="Wingdings" pitchFamily="2" charset="2"/>
            </a:endParaRPr>
          </a:p>
          <a:p>
            <a:pPr lvl="1"/>
            <a:endParaRPr lang="en-US" sz="2000" dirty="0">
              <a:solidFill>
                <a:schemeClr val="bg1"/>
              </a:solidFill>
              <a:sym typeface="Wingdings" pitchFamily="2" charset="2"/>
            </a:endParaRPr>
          </a:p>
          <a:p>
            <a:pPr marL="457200" lvl="1" indent="0">
              <a:buNone/>
            </a:pPr>
            <a:endParaRPr lang="en-US" sz="2000" dirty="0">
              <a:solidFill>
                <a:schemeClr val="bg1"/>
              </a:solidFill>
              <a:sym typeface="Wingdings" pitchFamily="2" charset="2"/>
            </a:endParaRPr>
          </a:p>
          <a:p>
            <a:pPr lvl="1"/>
            <a:endParaRPr lang="en-US" sz="2000" dirty="0">
              <a:solidFill>
                <a:schemeClr val="bg1"/>
              </a:solidFill>
            </a:endParaRPr>
          </a:p>
          <a:p>
            <a:endParaRPr lang="en-US" sz="2000" dirty="0">
              <a:solidFill>
                <a:schemeClr val="bg1"/>
              </a:solidFill>
            </a:endParaRPr>
          </a:p>
        </p:txBody>
      </p:sp>
      <p:pic>
        <p:nvPicPr>
          <p:cNvPr id="5" name="Picture 4">
            <a:extLst>
              <a:ext uri="{FF2B5EF4-FFF2-40B4-BE49-F238E27FC236}">
                <a16:creationId xmlns:a16="http://schemas.microsoft.com/office/drawing/2014/main" id="{6611E4EA-AF36-6B45-B8DB-8D6EDC5F23A1}"/>
              </a:ext>
            </a:extLst>
          </p:cNvPr>
          <p:cNvPicPr>
            <a:picLocks noChangeAspect="1"/>
          </p:cNvPicPr>
          <p:nvPr/>
        </p:nvPicPr>
        <p:blipFill>
          <a:blip r:embed="rId3"/>
          <a:stretch>
            <a:fillRect/>
          </a:stretch>
        </p:blipFill>
        <p:spPr>
          <a:xfrm>
            <a:off x="5144310" y="973393"/>
            <a:ext cx="6897622" cy="4666693"/>
          </a:xfrm>
          <a:prstGeom prst="rect">
            <a:avLst/>
          </a:prstGeom>
        </p:spPr>
      </p:pic>
    </p:spTree>
    <p:extLst>
      <p:ext uri="{BB962C8B-B14F-4D97-AF65-F5344CB8AC3E}">
        <p14:creationId xmlns:p14="http://schemas.microsoft.com/office/powerpoint/2010/main" val="1694468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033BEC-4A22-F544-B7FF-4268DDF82B1C}"/>
              </a:ext>
            </a:extLst>
          </p:cNvPr>
          <p:cNvSpPr>
            <a:spLocks noGrp="1"/>
          </p:cNvSpPr>
          <p:nvPr>
            <p:ph type="title"/>
          </p:nvPr>
        </p:nvSpPr>
        <p:spPr>
          <a:xfrm>
            <a:off x="78019" y="643467"/>
            <a:ext cx="4498257" cy="1597315"/>
          </a:xfrm>
          <a:noFill/>
          <a:ln w="19050">
            <a:solidFill>
              <a:schemeClr val="bg1"/>
            </a:solidFill>
          </a:ln>
        </p:spPr>
        <p:txBody>
          <a:bodyPr wrap="square">
            <a:normAutofit/>
          </a:bodyPr>
          <a:lstStyle/>
          <a:p>
            <a:pPr algn="ctr"/>
            <a:r>
              <a:rPr lang="en-US" sz="3200" b="1" u="sng" dirty="0">
                <a:solidFill>
                  <a:schemeClr val="bg1"/>
                </a:solidFill>
                <a:latin typeface="Times New Roman" panose="02020603050405020304" pitchFamily="18" charset="0"/>
                <a:cs typeface="Times New Roman" panose="02020603050405020304" pitchFamily="18" charset="0"/>
              </a:rPr>
              <a:t>Plasma Drives Neutrophil Behavior</a:t>
            </a:r>
          </a:p>
        </p:txBody>
      </p:sp>
      <p:sp>
        <p:nvSpPr>
          <p:cNvPr id="9" name="Content Placeholder 8">
            <a:extLst>
              <a:ext uri="{FF2B5EF4-FFF2-40B4-BE49-F238E27FC236}">
                <a16:creationId xmlns:a16="http://schemas.microsoft.com/office/drawing/2014/main" id="{21757945-5953-4E37-A73E-E9C9600C7289}"/>
              </a:ext>
            </a:extLst>
          </p:cNvPr>
          <p:cNvSpPr>
            <a:spLocks noGrp="1"/>
          </p:cNvSpPr>
          <p:nvPr>
            <p:ph idx="1"/>
          </p:nvPr>
        </p:nvSpPr>
        <p:spPr>
          <a:xfrm>
            <a:off x="221226" y="2638044"/>
            <a:ext cx="4433069" cy="3415622"/>
          </a:xfrm>
        </p:spPr>
        <p:txBody>
          <a:bodyPr>
            <a:noAutofit/>
          </a:bodyPr>
          <a:lstStyle/>
          <a:p>
            <a:r>
              <a:rPr lang="en-US" sz="2600" dirty="0">
                <a:solidFill>
                  <a:schemeClr val="bg1"/>
                </a:solidFill>
                <a:latin typeface="Times New Roman" panose="02020603050405020304" pitchFamily="18" charset="0"/>
                <a:cs typeface="Times New Roman" panose="02020603050405020304" pitchFamily="18" charset="0"/>
              </a:rPr>
              <a:t>Septic Neutrophils once activated</a:t>
            </a:r>
          </a:p>
          <a:p>
            <a:pPr marL="0" indent="0">
              <a:buNone/>
            </a:pPr>
            <a:r>
              <a:rPr lang="en-US" sz="2600"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2600" dirty="0">
                <a:solidFill>
                  <a:schemeClr val="bg1"/>
                </a:solidFill>
                <a:latin typeface="Times New Roman" panose="02020603050405020304" pitchFamily="18" charset="0"/>
                <a:cs typeface="Times New Roman" panose="02020603050405020304" pitchFamily="18" charset="0"/>
              </a:rPr>
              <a:t> Activated regardless </a:t>
            </a:r>
          </a:p>
          <a:p>
            <a:pPr lvl="1"/>
            <a:endParaRPr lang="en-US" sz="2600" dirty="0">
              <a:solidFill>
                <a:schemeClr val="bg1"/>
              </a:solidFill>
              <a:latin typeface="Times New Roman" panose="02020603050405020304" pitchFamily="18" charset="0"/>
              <a:cs typeface="Times New Roman" panose="02020603050405020304" pitchFamily="18" charset="0"/>
            </a:endParaRPr>
          </a:p>
          <a:p>
            <a:r>
              <a:rPr lang="en-US" sz="2600" dirty="0">
                <a:solidFill>
                  <a:schemeClr val="bg1"/>
                </a:solidFill>
                <a:latin typeface="Times New Roman" panose="02020603050405020304" pitchFamily="18" charset="0"/>
                <a:cs typeface="Times New Roman" panose="02020603050405020304" pitchFamily="18" charset="0"/>
              </a:rPr>
              <a:t>Healthy neutrophils </a:t>
            </a:r>
          </a:p>
          <a:p>
            <a:pPr marL="0" indent="0">
              <a:buNone/>
            </a:pPr>
            <a:r>
              <a:rPr lang="en-US" sz="2600"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2600" dirty="0">
                <a:solidFill>
                  <a:schemeClr val="bg1"/>
                </a:solidFill>
                <a:latin typeface="Times New Roman" panose="02020603050405020304" pitchFamily="18" charset="0"/>
                <a:cs typeface="Times New Roman" panose="02020603050405020304" pitchFamily="18" charset="0"/>
              </a:rPr>
              <a:t> Activated in septic plasma</a:t>
            </a:r>
          </a:p>
        </p:txBody>
      </p:sp>
      <p:pic>
        <p:nvPicPr>
          <p:cNvPr id="7" name="Content Placeholder 3">
            <a:extLst>
              <a:ext uri="{FF2B5EF4-FFF2-40B4-BE49-F238E27FC236}">
                <a16:creationId xmlns:a16="http://schemas.microsoft.com/office/drawing/2014/main" id="{018C1F41-047B-8F41-86DB-E9945467E7F3}"/>
              </a:ext>
            </a:extLst>
          </p:cNvPr>
          <p:cNvPicPr>
            <a:picLocks noChangeAspect="1"/>
          </p:cNvPicPr>
          <p:nvPr/>
        </p:nvPicPr>
        <p:blipFill>
          <a:blip r:embed="rId2"/>
          <a:stretch>
            <a:fillRect/>
          </a:stretch>
        </p:blipFill>
        <p:spPr>
          <a:xfrm>
            <a:off x="5043948" y="914400"/>
            <a:ext cx="6695767" cy="4940709"/>
          </a:xfrm>
          <a:prstGeom prst="rect">
            <a:avLst/>
          </a:prstGeom>
        </p:spPr>
      </p:pic>
    </p:spTree>
    <p:extLst>
      <p:ext uri="{BB962C8B-B14F-4D97-AF65-F5344CB8AC3E}">
        <p14:creationId xmlns:p14="http://schemas.microsoft.com/office/powerpoint/2010/main" val="502197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A77AA3F-BB3E-D24F-9B4D-EBC33F7BD3F3}"/>
              </a:ext>
            </a:extLst>
          </p:cNvPr>
          <p:cNvSpPr>
            <a:spLocks noGrp="1"/>
          </p:cNvSpPr>
          <p:nvPr>
            <p:ph type="title"/>
          </p:nvPr>
        </p:nvSpPr>
        <p:spPr>
          <a:xfrm>
            <a:off x="863029" y="1012004"/>
            <a:ext cx="3416158" cy="4795408"/>
          </a:xfrm>
        </p:spPr>
        <p:txBody>
          <a:bodyPr>
            <a:normAutofit/>
          </a:bodyPr>
          <a:lstStyle/>
          <a:p>
            <a:r>
              <a:rPr lang="en-US">
                <a:solidFill>
                  <a:srgbClr val="FFFFFF"/>
                </a:solidFill>
              </a:rPr>
              <a:t>Summary</a:t>
            </a:r>
          </a:p>
        </p:txBody>
      </p:sp>
      <p:graphicFrame>
        <p:nvGraphicFramePr>
          <p:cNvPr id="5" name="Content Placeholder 2">
            <a:extLst>
              <a:ext uri="{FF2B5EF4-FFF2-40B4-BE49-F238E27FC236}">
                <a16:creationId xmlns:a16="http://schemas.microsoft.com/office/drawing/2014/main" id="{4276C77B-F940-4EB1-89EC-3D40255032DF}"/>
              </a:ext>
            </a:extLst>
          </p:cNvPr>
          <p:cNvGraphicFramePr>
            <a:graphicFrameLocks noGrp="1"/>
          </p:cNvGraphicFramePr>
          <p:nvPr>
            <p:ph idx="1"/>
            <p:extLst>
              <p:ext uri="{D42A27DB-BD31-4B8C-83A1-F6EECF244321}">
                <p14:modId xmlns:p14="http://schemas.microsoft.com/office/powerpoint/2010/main" val="72295789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8032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FBB585B-A634-744B-8E00-6431CC19E612}"/>
              </a:ext>
            </a:extLst>
          </p:cNvPr>
          <p:cNvPicPr>
            <a:picLocks noGrp="1" noChangeAspect="1"/>
          </p:cNvPicPr>
          <p:nvPr>
            <p:ph idx="1"/>
          </p:nvPr>
        </p:nvPicPr>
        <p:blipFill rotWithShape="1">
          <a:blip r:embed="rId3"/>
          <a:srcRect l="2621" r="2350" b="6187"/>
          <a:stretch/>
        </p:blipFill>
        <p:spPr>
          <a:xfrm>
            <a:off x="2659626" y="599222"/>
            <a:ext cx="6872748" cy="5226392"/>
          </a:xfrm>
          <a:prstGeom prst="rect">
            <a:avLst/>
          </a:prstGeom>
        </p:spPr>
      </p:pic>
    </p:spTree>
    <p:extLst>
      <p:ext uri="{BB962C8B-B14F-4D97-AF65-F5344CB8AC3E}">
        <p14:creationId xmlns:p14="http://schemas.microsoft.com/office/powerpoint/2010/main" val="4254522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7EA86-3081-6F48-BC1D-76AF184D088D}"/>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8A8A76C0-28B8-6743-AB24-E67F465CA918}"/>
              </a:ext>
            </a:extLst>
          </p:cNvPr>
          <p:cNvSpPr>
            <a:spLocks noGrp="1"/>
          </p:cNvSpPr>
          <p:nvPr>
            <p:ph idx="1"/>
          </p:nvPr>
        </p:nvSpPr>
        <p:spPr/>
        <p:txBody>
          <a:bodyPr>
            <a:normAutofit/>
          </a:bodyPr>
          <a:lstStyle/>
          <a:p>
            <a:r>
              <a:rPr lang="en-US" sz="2000" dirty="0" err="1"/>
              <a:t>Stortz</a:t>
            </a:r>
            <a:r>
              <a:rPr lang="en-US" sz="2000" dirty="0"/>
              <a:t> JA, Mira JC, Raymond SL, et al.  Benchmarking clinical outcomes and the </a:t>
            </a:r>
            <a:r>
              <a:rPr lang="en-US" sz="2000" dirty="0" err="1"/>
              <a:t>immnocatabolic</a:t>
            </a:r>
            <a:r>
              <a:rPr lang="en-US" sz="2000" dirty="0"/>
              <a:t> phenotype of chronic critical illness after sepsis in surgical intensive care unit patients. J Trauma Acute Care </a:t>
            </a:r>
            <a:r>
              <a:rPr lang="en-US" sz="2000" dirty="0" err="1"/>
              <a:t>Surg</a:t>
            </a:r>
            <a:r>
              <a:rPr lang="en-US" sz="2000" dirty="0"/>
              <a:t> 84;2: 342-349  (2018).</a:t>
            </a:r>
          </a:p>
          <a:p>
            <a:endParaRPr lang="en-US" sz="2000" dirty="0"/>
          </a:p>
          <a:p>
            <a:r>
              <a:rPr lang="en-US" sz="2000" dirty="0" err="1"/>
              <a:t>Grumaz</a:t>
            </a:r>
            <a:r>
              <a:rPr lang="en-US" sz="2000" dirty="0"/>
              <a:t> S, </a:t>
            </a:r>
            <a:r>
              <a:rPr lang="en-US" sz="2000" dirty="0" err="1"/>
              <a:t>Grumaz</a:t>
            </a:r>
            <a:r>
              <a:rPr lang="en-US" sz="2000" dirty="0"/>
              <a:t> C, </a:t>
            </a:r>
            <a:r>
              <a:rPr lang="en-US" sz="2000" dirty="0" err="1"/>
              <a:t>Vainshtein</a:t>
            </a:r>
            <a:r>
              <a:rPr lang="en-US" sz="2000" dirty="0"/>
              <a:t> Y, Stevens P, et al.  Enhanced Performance of next-generation sequencing diagnostics compared with standard of care microbiological diagnostics in patients suffering from septic shock.  </a:t>
            </a:r>
            <a:r>
              <a:rPr lang="en-US" sz="2000" dirty="0" err="1"/>
              <a:t>Crit</a:t>
            </a:r>
            <a:r>
              <a:rPr lang="en-US" sz="2000" dirty="0"/>
              <a:t> Care Med 47;5: e394-e402 (2019)</a:t>
            </a:r>
          </a:p>
          <a:p>
            <a:endParaRPr lang="en-US" sz="2000" dirty="0"/>
          </a:p>
          <a:p>
            <a:r>
              <a:rPr lang="en-US" sz="2000" dirty="0" err="1"/>
              <a:t>Ellett</a:t>
            </a:r>
            <a:r>
              <a:rPr lang="en-US" sz="2000" dirty="0"/>
              <a:t> F, Jorgensen J, </a:t>
            </a:r>
            <a:r>
              <a:rPr lang="en-US" sz="2000" dirty="0" err="1"/>
              <a:t>Marand</a:t>
            </a:r>
            <a:r>
              <a:rPr lang="en-US" sz="2000" dirty="0"/>
              <a:t> AL, et al.  Diagnosis of sepsis from a drop of blood by measurement of spontaneous neutrophil motility in a microfluidic assay. Nat Biomed Eng. 2(4):207-214 (2018)</a:t>
            </a:r>
          </a:p>
        </p:txBody>
      </p:sp>
    </p:spTree>
    <p:extLst>
      <p:ext uri="{BB962C8B-B14F-4D97-AF65-F5344CB8AC3E}">
        <p14:creationId xmlns:p14="http://schemas.microsoft.com/office/powerpoint/2010/main" val="1165819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E73E22-2936-4746-BB7D-32323F531F1D}"/>
              </a:ext>
            </a:extLst>
          </p:cNvPr>
          <p:cNvSpPr>
            <a:spLocks noGrp="1"/>
          </p:cNvSpPr>
          <p:nvPr>
            <p:ph type="title"/>
          </p:nvPr>
        </p:nvSpPr>
        <p:spPr>
          <a:xfrm>
            <a:off x="863029" y="1012004"/>
            <a:ext cx="3416158" cy="4795408"/>
          </a:xfrm>
        </p:spPr>
        <p:txBody>
          <a:bodyPr>
            <a:normAutofit/>
          </a:bodyPr>
          <a:lstStyle/>
          <a:p>
            <a:r>
              <a:rPr lang="en-US">
                <a:solidFill>
                  <a:srgbClr val="FFFFFF"/>
                </a:solidFill>
              </a:rPr>
              <a:t>Translational research</a:t>
            </a:r>
          </a:p>
        </p:txBody>
      </p:sp>
      <p:graphicFrame>
        <p:nvGraphicFramePr>
          <p:cNvPr id="5" name="Content Placeholder 2">
            <a:extLst>
              <a:ext uri="{FF2B5EF4-FFF2-40B4-BE49-F238E27FC236}">
                <a16:creationId xmlns:a16="http://schemas.microsoft.com/office/drawing/2014/main" id="{CBBF7F06-99F5-4DA1-B1D7-BD970EF88AF6}"/>
              </a:ext>
            </a:extLst>
          </p:cNvPr>
          <p:cNvGraphicFramePr>
            <a:graphicFrameLocks noGrp="1"/>
          </p:cNvGraphicFramePr>
          <p:nvPr>
            <p:ph idx="1"/>
            <p:extLst>
              <p:ext uri="{D42A27DB-BD31-4B8C-83A1-F6EECF244321}">
                <p14:modId xmlns:p14="http://schemas.microsoft.com/office/powerpoint/2010/main" val="384997706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9791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3AA97D0-B553-6546-8FAF-EC3A21F0ACED}"/>
              </a:ext>
            </a:extLst>
          </p:cNvPr>
          <p:cNvSpPr>
            <a:spLocks noGrp="1"/>
          </p:cNvSpPr>
          <p:nvPr>
            <p:ph type="title"/>
          </p:nvPr>
        </p:nvSpPr>
        <p:spPr>
          <a:xfrm>
            <a:off x="290053" y="1487272"/>
            <a:ext cx="3515032" cy="3246960"/>
          </a:xfrm>
          <a:prstGeom prst="ellipse">
            <a:avLst/>
          </a:prstGeom>
          <a:solidFill>
            <a:srgbClr val="262626"/>
          </a:solidFill>
          <a:ln w="174625" cmpd="thinThick">
            <a:solidFill>
              <a:srgbClr val="262626"/>
            </a:solidFill>
          </a:ln>
        </p:spPr>
        <p:txBody>
          <a:bodyPr>
            <a:normAutofit/>
          </a:bodyPr>
          <a:lstStyle/>
          <a:p>
            <a:pPr algn="ctr"/>
            <a:r>
              <a:rPr lang="en-US" sz="2200">
                <a:solidFill>
                  <a:srgbClr val="FFFFFF"/>
                </a:solidFill>
              </a:rPr>
              <a:t> </a:t>
            </a:r>
            <a:r>
              <a:rPr lang="en-US" sz="2200" b="1">
                <a:solidFill>
                  <a:srgbClr val="FFFFFF"/>
                </a:solidFill>
              </a:rPr>
              <a:t>Persistent Inflammation, ImmunosuppressionCatabolism Syndrome</a:t>
            </a:r>
            <a:endParaRPr lang="en-US" sz="2200" b="1" dirty="0">
              <a:solidFill>
                <a:srgbClr val="FFFFFF"/>
              </a:solidFill>
            </a:endParaRPr>
          </a:p>
        </p:txBody>
      </p:sp>
      <p:pic>
        <p:nvPicPr>
          <p:cNvPr id="5" name="Picture 4">
            <a:extLst>
              <a:ext uri="{FF2B5EF4-FFF2-40B4-BE49-F238E27FC236}">
                <a16:creationId xmlns:a16="http://schemas.microsoft.com/office/drawing/2014/main" id="{D437C579-4BFA-D841-BFB1-0AF25B142728}"/>
              </a:ext>
            </a:extLst>
          </p:cNvPr>
          <p:cNvPicPr>
            <a:picLocks noChangeAspect="1"/>
          </p:cNvPicPr>
          <p:nvPr/>
        </p:nvPicPr>
        <p:blipFill>
          <a:blip r:embed="rId2"/>
          <a:stretch>
            <a:fillRect/>
          </a:stretch>
        </p:blipFill>
        <p:spPr>
          <a:xfrm>
            <a:off x="3819833" y="744066"/>
            <a:ext cx="7816644" cy="3362336"/>
          </a:xfrm>
          <a:prstGeom prst="rect">
            <a:avLst/>
          </a:prstGeom>
        </p:spPr>
      </p:pic>
      <p:sp>
        <p:nvSpPr>
          <p:cNvPr id="9" name="Content Placeholder 8">
            <a:extLst>
              <a:ext uri="{FF2B5EF4-FFF2-40B4-BE49-F238E27FC236}">
                <a16:creationId xmlns:a16="http://schemas.microsoft.com/office/drawing/2014/main" id="{EC20E3E9-9EA0-41D4-BC08-D78E88072E21}"/>
              </a:ext>
            </a:extLst>
          </p:cNvPr>
          <p:cNvSpPr>
            <a:spLocks noGrp="1"/>
          </p:cNvSpPr>
          <p:nvPr>
            <p:ph idx="1"/>
          </p:nvPr>
        </p:nvSpPr>
        <p:spPr>
          <a:xfrm>
            <a:off x="3554362" y="3584426"/>
            <a:ext cx="8347586" cy="2443987"/>
          </a:xfrm>
        </p:spPr>
        <p:txBody>
          <a:bodyPr>
            <a:normAutofit/>
          </a:bodyPr>
          <a:lstStyle/>
          <a:p>
            <a:r>
              <a:rPr lang="en-US" sz="1800" b="1">
                <a:latin typeface="Times New Roman" panose="02020603050405020304" pitchFamily="18" charset="0"/>
                <a:cs typeface="Times New Roman" panose="02020603050405020304" pitchFamily="18" charset="0"/>
              </a:rPr>
              <a:t>  </a:t>
            </a:r>
            <a:endParaRPr lang="en-US" sz="18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5199CAB2-2715-4341-99B6-6B68E838EB64}"/>
              </a:ext>
            </a:extLst>
          </p:cNvPr>
          <p:cNvPicPr>
            <a:picLocks noChangeAspect="1"/>
          </p:cNvPicPr>
          <p:nvPr/>
        </p:nvPicPr>
        <p:blipFill>
          <a:blip r:embed="rId3"/>
          <a:stretch>
            <a:fillRect/>
          </a:stretch>
        </p:blipFill>
        <p:spPr>
          <a:xfrm>
            <a:off x="2013557" y="4005478"/>
            <a:ext cx="2156918" cy="2730500"/>
          </a:xfrm>
          <a:prstGeom prst="rect">
            <a:avLst/>
          </a:prstGeom>
        </p:spPr>
      </p:pic>
    </p:spTree>
    <p:extLst>
      <p:ext uri="{BB962C8B-B14F-4D97-AF65-F5344CB8AC3E}">
        <p14:creationId xmlns:p14="http://schemas.microsoft.com/office/powerpoint/2010/main" val="3464091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25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C315E5A-0FAD-EB41-AE33-AC87DDB6C17B}"/>
              </a:ext>
            </a:extLst>
          </p:cNvPr>
          <p:cNvSpPr>
            <a:spLocks noGrp="1"/>
          </p:cNvSpPr>
          <p:nvPr>
            <p:ph type="title"/>
          </p:nvPr>
        </p:nvSpPr>
        <p:spPr>
          <a:xfrm>
            <a:off x="524256" y="4767072"/>
            <a:ext cx="6594189" cy="1625210"/>
          </a:xfrm>
        </p:spPr>
        <p:txBody>
          <a:bodyPr>
            <a:normAutofit/>
          </a:bodyPr>
          <a:lstStyle/>
          <a:p>
            <a:pPr algn="r"/>
            <a:r>
              <a:rPr lang="en-US" b="1" i="1" dirty="0">
                <a:solidFill>
                  <a:srgbClr val="FFFFFF"/>
                </a:solidFill>
              </a:rPr>
              <a:t>Who? How? Why?</a:t>
            </a:r>
            <a:r>
              <a:rPr lang="en-US" dirty="0">
                <a:solidFill>
                  <a:srgbClr val="FFFFFF"/>
                </a:solidFill>
                <a:sym typeface="Wingdings" pitchFamily="2" charset="2"/>
              </a:rPr>
              <a:t> </a:t>
            </a:r>
            <a:r>
              <a:rPr lang="en-US" b="1" dirty="0">
                <a:solidFill>
                  <a:srgbClr val="FFFFFF"/>
                </a:solidFill>
                <a:sym typeface="Wingdings" pitchFamily="2" charset="2"/>
              </a:rPr>
              <a:t> Surgical Chronic Critically Ill</a:t>
            </a:r>
            <a:endParaRPr lang="en-US" b="1" dirty="0">
              <a:solidFill>
                <a:srgbClr val="FFFFFF"/>
              </a:solidFill>
            </a:endParaRPr>
          </a:p>
        </p:txBody>
      </p:sp>
      <p:pic>
        <p:nvPicPr>
          <p:cNvPr id="4" name="Picture 3">
            <a:extLst>
              <a:ext uri="{FF2B5EF4-FFF2-40B4-BE49-F238E27FC236}">
                <a16:creationId xmlns:a16="http://schemas.microsoft.com/office/drawing/2014/main" id="{D4FB2E9E-44C2-CB44-BA3B-3416FD9ED163}"/>
              </a:ext>
            </a:extLst>
          </p:cNvPr>
          <p:cNvPicPr>
            <a:picLocks noChangeAspect="1"/>
          </p:cNvPicPr>
          <p:nvPr/>
        </p:nvPicPr>
        <p:blipFill rotWithShape="1">
          <a:blip r:embed="rId3"/>
          <a:srcRect r="10270" b="-1"/>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CB71E0B-EBAD-F940-90CD-6EA97CC7715F}"/>
              </a:ext>
            </a:extLst>
          </p:cNvPr>
          <p:cNvSpPr>
            <a:spLocks noGrp="1"/>
          </p:cNvSpPr>
          <p:nvPr>
            <p:ph idx="1"/>
          </p:nvPr>
        </p:nvSpPr>
        <p:spPr>
          <a:xfrm>
            <a:off x="7784894" y="1002818"/>
            <a:ext cx="3835134" cy="4852362"/>
          </a:xfrm>
        </p:spPr>
        <p:txBody>
          <a:bodyPr anchor="ctr">
            <a:normAutofit/>
          </a:bodyPr>
          <a:lstStyle/>
          <a:p>
            <a:r>
              <a:rPr lang="en-US" sz="2000" dirty="0">
                <a:solidFill>
                  <a:srgbClr val="FFFFFF"/>
                </a:solidFill>
              </a:rPr>
              <a:t>Aim(s):   </a:t>
            </a:r>
          </a:p>
          <a:p>
            <a:pPr lvl="1"/>
            <a:r>
              <a:rPr lang="en-US" sz="2000" dirty="0">
                <a:solidFill>
                  <a:srgbClr val="FFFFFF"/>
                </a:solidFill>
              </a:rPr>
              <a:t>Epidemiology of CCI</a:t>
            </a:r>
          </a:p>
          <a:p>
            <a:pPr lvl="1"/>
            <a:r>
              <a:rPr lang="en-US" sz="2000" dirty="0">
                <a:solidFill>
                  <a:srgbClr val="FFFFFF"/>
                </a:solidFill>
              </a:rPr>
              <a:t>Explain CCI</a:t>
            </a:r>
          </a:p>
          <a:p>
            <a:endParaRPr lang="en-US" sz="2000" dirty="0">
              <a:solidFill>
                <a:srgbClr val="FFFFFF"/>
              </a:solidFill>
            </a:endParaRPr>
          </a:p>
          <a:p>
            <a:r>
              <a:rPr lang="en-US" sz="2000" dirty="0">
                <a:solidFill>
                  <a:srgbClr val="FFFFFF"/>
                </a:solidFill>
              </a:rPr>
              <a:t>3 year prospective, observational cohort study</a:t>
            </a:r>
          </a:p>
          <a:p>
            <a:r>
              <a:rPr lang="en-US" sz="2000" dirty="0">
                <a:solidFill>
                  <a:srgbClr val="FFFFFF"/>
                </a:solidFill>
              </a:rPr>
              <a:t>N= 145 patients</a:t>
            </a:r>
          </a:p>
          <a:p>
            <a:endParaRPr lang="en-US" sz="2000" dirty="0">
              <a:solidFill>
                <a:srgbClr val="FFFFFF"/>
              </a:solidFill>
            </a:endParaRPr>
          </a:p>
          <a:p>
            <a:r>
              <a:rPr lang="en-US" sz="2000" i="1" u="sng" dirty="0">
                <a:solidFill>
                  <a:srgbClr val="FFFFFF"/>
                </a:solidFill>
                <a:sym typeface="Wingdings" pitchFamily="2" charset="2"/>
              </a:rPr>
              <a:t>Chronic Critical Illness</a:t>
            </a:r>
            <a:r>
              <a:rPr lang="en-US" sz="2000" dirty="0">
                <a:solidFill>
                  <a:srgbClr val="FFFFFF"/>
                </a:solidFill>
                <a:sym typeface="Wingdings" pitchFamily="2" charset="2"/>
              </a:rPr>
              <a:t>: </a:t>
            </a:r>
          </a:p>
          <a:p>
            <a:pPr marL="0" indent="0">
              <a:buNone/>
            </a:pPr>
            <a:r>
              <a:rPr lang="en-US" sz="2000" dirty="0">
                <a:solidFill>
                  <a:srgbClr val="FFFFFF"/>
                </a:solidFill>
                <a:sym typeface="Wingdings" pitchFamily="2" charset="2"/>
              </a:rPr>
              <a:t>	ICU LOS&gt; 14 days</a:t>
            </a:r>
          </a:p>
          <a:p>
            <a:pPr marL="0" indent="0">
              <a:buNone/>
            </a:pPr>
            <a:endParaRPr lang="en-US" sz="2000" dirty="0">
              <a:solidFill>
                <a:srgbClr val="FFFFFF"/>
              </a:solidFill>
              <a:sym typeface="Wingdings" pitchFamily="2" charset="2"/>
            </a:endParaRPr>
          </a:p>
          <a:p>
            <a:pPr marL="0" indent="0">
              <a:buNone/>
            </a:pPr>
            <a:r>
              <a:rPr lang="en-US" sz="2000" dirty="0">
                <a:solidFill>
                  <a:srgbClr val="FFFFFF"/>
                </a:solidFill>
                <a:sym typeface="Wingdings" pitchFamily="2" charset="2"/>
              </a:rPr>
              <a:t> 	Evidence of persistent 	organ dysfunction</a:t>
            </a:r>
          </a:p>
          <a:p>
            <a:pPr marL="457200" lvl="1" indent="0">
              <a:buNone/>
            </a:pPr>
            <a:endParaRPr lang="en-US" sz="2000" dirty="0">
              <a:solidFill>
                <a:srgbClr val="FFFFFF"/>
              </a:solidFill>
              <a:sym typeface="Wingdings" pitchFamily="2" charset="2"/>
            </a:endParaRPr>
          </a:p>
        </p:txBody>
      </p:sp>
    </p:spTree>
    <p:extLst>
      <p:ext uri="{BB962C8B-B14F-4D97-AF65-F5344CB8AC3E}">
        <p14:creationId xmlns:p14="http://schemas.microsoft.com/office/powerpoint/2010/main" val="3009780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868E252-11A7-A843-85CC-090B98F8F022}"/>
              </a:ext>
            </a:extLst>
          </p:cNvPr>
          <p:cNvSpPr>
            <a:spLocks noGrp="1"/>
          </p:cNvSpPr>
          <p:nvPr>
            <p:ph type="title"/>
          </p:nvPr>
        </p:nvSpPr>
        <p:spPr>
          <a:xfrm>
            <a:off x="371170" y="365125"/>
            <a:ext cx="5852649" cy="1325563"/>
          </a:xfrm>
        </p:spPr>
        <p:txBody>
          <a:bodyPr>
            <a:normAutofit/>
          </a:bodyPr>
          <a:lstStyle/>
          <a:p>
            <a:r>
              <a:rPr lang="en-US" sz="3200" b="1" dirty="0">
                <a:latin typeface="Times New Roman" panose="02020603050405020304" pitchFamily="18" charset="0"/>
                <a:cs typeface="Times New Roman" panose="02020603050405020304" pitchFamily="18" charset="0"/>
              </a:rPr>
              <a:t>Over half of SICU </a:t>
            </a:r>
            <a:r>
              <a:rPr lang="en-US" sz="3200" b="1" dirty="0">
                <a:latin typeface="Times New Roman" panose="02020603050405020304" pitchFamily="18" charset="0"/>
                <a:cs typeface="Times New Roman" panose="02020603050405020304" pitchFamily="18" charset="0"/>
                <a:sym typeface="Wingdings" pitchFamily="2" charset="2"/>
              </a:rPr>
              <a:t> </a:t>
            </a:r>
            <a:br>
              <a:rPr lang="en-US" sz="3200" b="1" dirty="0">
                <a:latin typeface="Times New Roman" panose="02020603050405020304" pitchFamily="18" charset="0"/>
                <a:cs typeface="Times New Roman" panose="02020603050405020304" pitchFamily="18" charset="0"/>
                <a:sym typeface="Wingdings" pitchFamily="2" charset="2"/>
              </a:rPr>
            </a:br>
            <a:r>
              <a:rPr lang="en-US" sz="3200" b="1" dirty="0">
                <a:latin typeface="Times New Roman" panose="02020603050405020304" pitchFamily="18" charset="0"/>
                <a:cs typeface="Times New Roman" panose="02020603050405020304" pitchFamily="18" charset="0"/>
                <a:sym typeface="Wingdings" pitchFamily="2" charset="2"/>
              </a:rPr>
              <a:t>Chronic Critically Ill</a:t>
            </a:r>
            <a:endParaRPr lang="en-US" sz="3200" b="1"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B3E2027F-DA7D-0C49-BA41-F489B7F1C1D6}"/>
              </a:ext>
            </a:extLst>
          </p:cNvPr>
          <p:cNvPicPr>
            <a:picLocks noGrp="1" noChangeAspect="1"/>
          </p:cNvPicPr>
          <p:nvPr>
            <p:ph sz="half" idx="1"/>
          </p:nvPr>
        </p:nvPicPr>
        <p:blipFill>
          <a:blip r:embed="rId3"/>
          <a:stretch>
            <a:fillRect/>
          </a:stretch>
        </p:blipFill>
        <p:spPr>
          <a:xfrm>
            <a:off x="6521247" y="167200"/>
            <a:ext cx="5454443" cy="6127750"/>
          </a:xfrm>
          <a:prstGeom prst="rect">
            <a:avLst/>
          </a:prstGeom>
        </p:spPr>
      </p:pic>
      <p:sp>
        <p:nvSpPr>
          <p:cNvPr id="7" name="Content Placeholder 6">
            <a:extLst>
              <a:ext uri="{FF2B5EF4-FFF2-40B4-BE49-F238E27FC236}">
                <a16:creationId xmlns:a16="http://schemas.microsoft.com/office/drawing/2014/main" id="{D7EF9541-575F-4840-8DE1-6BB7C0F607C7}"/>
              </a:ext>
            </a:extLst>
          </p:cNvPr>
          <p:cNvSpPr>
            <a:spLocks noGrp="1"/>
          </p:cNvSpPr>
          <p:nvPr>
            <p:ph sz="half" idx="2"/>
          </p:nvPr>
        </p:nvSpPr>
        <p:spPr>
          <a:xfrm>
            <a:off x="6794090" y="1943612"/>
            <a:ext cx="5181600" cy="4351338"/>
          </a:xfrm>
        </p:spPr>
        <p:txBody>
          <a:bodyPr/>
          <a:lstStyle/>
          <a:p>
            <a:pPr marL="0" indent="0">
              <a:buNone/>
            </a:pPr>
            <a:r>
              <a:rPr lang="en-US" dirty="0"/>
              <a:t>  </a:t>
            </a:r>
          </a:p>
        </p:txBody>
      </p:sp>
      <p:sp>
        <p:nvSpPr>
          <p:cNvPr id="5" name="Rectangle 4">
            <a:extLst>
              <a:ext uri="{FF2B5EF4-FFF2-40B4-BE49-F238E27FC236}">
                <a16:creationId xmlns:a16="http://schemas.microsoft.com/office/drawing/2014/main" id="{30E6A7A6-6DCE-7043-B923-C4A21BC59091}"/>
              </a:ext>
            </a:extLst>
          </p:cNvPr>
          <p:cNvSpPr/>
          <p:nvPr/>
        </p:nvSpPr>
        <p:spPr>
          <a:xfrm>
            <a:off x="444908" y="2085653"/>
            <a:ext cx="5651092" cy="2739211"/>
          </a:xfrm>
          <a:prstGeom prst="rect">
            <a:avLst/>
          </a:prstGeom>
        </p:spPr>
        <p:txBody>
          <a:bodyPr wrap="square">
            <a:spAutoFit/>
          </a:bodyPr>
          <a:lstStyle/>
          <a:p>
            <a:r>
              <a:rPr lang="en-US" sz="2800" u="sng" dirty="0">
                <a:latin typeface="Times New Roman" panose="02020603050405020304" pitchFamily="18" charset="0"/>
                <a:cs typeface="Times New Roman" panose="02020603050405020304" pitchFamily="18" charset="0"/>
              </a:rPr>
              <a:t>Inclusion criteria</a:t>
            </a:r>
            <a:r>
              <a:rPr lang="en-US" sz="2800"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Adult SICU </a:t>
            </a:r>
            <a:r>
              <a:rPr lang="en-US" sz="2400" dirty="0">
                <a:latin typeface="Times New Roman" panose="02020603050405020304" pitchFamily="18" charset="0"/>
                <a:cs typeface="Times New Roman" panose="02020603050405020304" pitchFamily="18" charset="0"/>
                <a:sym typeface="Wingdings" pitchFamily="2" charset="2"/>
              </a:rPr>
              <a:t></a:t>
            </a:r>
            <a:r>
              <a:rPr lang="en-US" sz="2400" dirty="0">
                <a:latin typeface="Times New Roman" panose="02020603050405020304" pitchFamily="18" charset="0"/>
                <a:cs typeface="Times New Roman" panose="02020603050405020304" pitchFamily="18" charset="0"/>
              </a:rPr>
              <a:t> sepsis, severe sepsis, 	or septic shock  </a:t>
            </a:r>
          </a:p>
          <a:p>
            <a:r>
              <a:rPr lang="en-US" sz="2400" dirty="0">
                <a:latin typeface="Times New Roman" panose="02020603050405020304" pitchFamily="18" charset="0"/>
                <a:cs typeface="Times New Roman" panose="02020603050405020304" pitchFamily="18" charset="0"/>
              </a:rPr>
              <a:t>	</a:t>
            </a:r>
          </a:p>
          <a:p>
            <a:pPr lvl="1"/>
            <a:endParaRPr lang="en-US" sz="24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19/145 died </a:t>
            </a:r>
          </a:p>
          <a:p>
            <a:pPr marL="800100" lvl="1"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	71/126 (56%) </a:t>
            </a:r>
            <a:r>
              <a:rPr lang="en-US" sz="2400" b="1" dirty="0">
                <a:latin typeface="Times New Roman" panose="02020603050405020304" pitchFamily="18" charset="0"/>
                <a:cs typeface="Times New Roman" panose="02020603050405020304" pitchFamily="18" charset="0"/>
                <a:sym typeface="Wingdings" pitchFamily="2" charset="2"/>
              </a:rPr>
              <a:t>CCI </a:t>
            </a:r>
          </a:p>
        </p:txBody>
      </p:sp>
      <p:cxnSp>
        <p:nvCxnSpPr>
          <p:cNvPr id="8" name="Straight Connector 7">
            <a:extLst>
              <a:ext uri="{FF2B5EF4-FFF2-40B4-BE49-F238E27FC236}">
                <a16:creationId xmlns:a16="http://schemas.microsoft.com/office/drawing/2014/main" id="{CD32545D-B737-9748-9EDE-2D8F1813AD48}"/>
              </a:ext>
            </a:extLst>
          </p:cNvPr>
          <p:cNvCxnSpPr/>
          <p:nvPr/>
        </p:nvCxnSpPr>
        <p:spPr>
          <a:xfrm>
            <a:off x="371170" y="1690688"/>
            <a:ext cx="546919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2939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6AFED9-254F-8146-8D60-CA748BFED115}"/>
              </a:ext>
            </a:extLst>
          </p:cNvPr>
          <p:cNvPicPr>
            <a:picLocks noChangeAspect="1"/>
          </p:cNvPicPr>
          <p:nvPr/>
        </p:nvPicPr>
        <p:blipFill>
          <a:blip r:embed="rId3"/>
          <a:stretch>
            <a:fillRect/>
          </a:stretch>
        </p:blipFill>
        <p:spPr>
          <a:xfrm>
            <a:off x="4925960" y="294968"/>
            <a:ext cx="6846939" cy="5765595"/>
          </a:xfrm>
          <a:prstGeom prst="rect">
            <a:avLst/>
          </a:prstGeom>
        </p:spPr>
      </p:pic>
      <p:sp>
        <p:nvSpPr>
          <p:cNvPr id="2" name="TextBox 1">
            <a:extLst>
              <a:ext uri="{FF2B5EF4-FFF2-40B4-BE49-F238E27FC236}">
                <a16:creationId xmlns:a16="http://schemas.microsoft.com/office/drawing/2014/main" id="{BFCDE1F8-2B10-8547-8878-F052689867F7}"/>
              </a:ext>
            </a:extLst>
          </p:cNvPr>
          <p:cNvSpPr txBox="1"/>
          <p:nvPr/>
        </p:nvSpPr>
        <p:spPr>
          <a:xfrm>
            <a:off x="116818" y="721133"/>
            <a:ext cx="4180503" cy="584775"/>
          </a:xfrm>
          <a:prstGeom prst="rect">
            <a:avLst/>
          </a:prstGeom>
          <a:noFill/>
        </p:spPr>
        <p:txBody>
          <a:bodyPr wrap="none" rtlCol="0">
            <a:spAutoFit/>
          </a:bodyPr>
          <a:lstStyle/>
          <a:p>
            <a:r>
              <a:rPr lang="en-US" sz="3200" b="1" u="sng" dirty="0">
                <a:latin typeface="Times New Roman" panose="02020603050405020304" pitchFamily="18" charset="0"/>
                <a:cs typeface="Times New Roman" panose="02020603050405020304" pitchFamily="18" charset="0"/>
              </a:rPr>
              <a:t>Study Groups Differed</a:t>
            </a:r>
          </a:p>
        </p:txBody>
      </p:sp>
      <p:sp>
        <p:nvSpPr>
          <p:cNvPr id="3" name="TextBox 2">
            <a:extLst>
              <a:ext uri="{FF2B5EF4-FFF2-40B4-BE49-F238E27FC236}">
                <a16:creationId xmlns:a16="http://schemas.microsoft.com/office/drawing/2014/main" id="{12A809F6-63DD-9B4C-B1D3-585E0F0C4FF1}"/>
              </a:ext>
            </a:extLst>
          </p:cNvPr>
          <p:cNvSpPr txBox="1"/>
          <p:nvPr/>
        </p:nvSpPr>
        <p:spPr>
          <a:xfrm>
            <a:off x="419101" y="1791873"/>
            <a:ext cx="3200813" cy="1938992"/>
          </a:xfrm>
          <a:prstGeom prst="rect">
            <a:avLst/>
          </a:prstGeom>
          <a:noFill/>
        </p:spPr>
        <p:txBody>
          <a:bodyPr wrap="none" rtlCol="0">
            <a:spAutoFit/>
          </a:bodyPr>
          <a:lstStyle/>
          <a:p>
            <a:r>
              <a:rPr lang="en-US" sz="2000" dirty="0"/>
              <a:t>*Gender</a:t>
            </a:r>
          </a:p>
          <a:p>
            <a:r>
              <a:rPr lang="en-US" sz="2000" dirty="0"/>
              <a:t>*Age</a:t>
            </a:r>
          </a:p>
          <a:p>
            <a:r>
              <a:rPr lang="en-US" sz="2000" dirty="0"/>
              <a:t>*</a:t>
            </a:r>
            <a:r>
              <a:rPr lang="en-US" sz="2000" dirty="0" err="1"/>
              <a:t>Charlson</a:t>
            </a:r>
            <a:r>
              <a:rPr lang="en-US" sz="2000" dirty="0"/>
              <a:t> Comorbidity Index</a:t>
            </a:r>
          </a:p>
          <a:p>
            <a:r>
              <a:rPr lang="en-US" sz="2000" dirty="0"/>
              <a:t>*APACHE II scores</a:t>
            </a:r>
          </a:p>
          <a:p>
            <a:r>
              <a:rPr lang="en-US" sz="2000" dirty="0"/>
              <a:t>*Interfacility transfers</a:t>
            </a:r>
          </a:p>
          <a:p>
            <a:r>
              <a:rPr lang="en-US" sz="2000" dirty="0"/>
              <a:t>*Sepsis Severity</a:t>
            </a:r>
          </a:p>
        </p:txBody>
      </p:sp>
      <p:sp>
        <p:nvSpPr>
          <p:cNvPr id="5" name="TextBox 4">
            <a:extLst>
              <a:ext uri="{FF2B5EF4-FFF2-40B4-BE49-F238E27FC236}">
                <a16:creationId xmlns:a16="http://schemas.microsoft.com/office/drawing/2014/main" id="{BCFAB263-6FFB-8A49-B248-9C2B2407ECFC}"/>
              </a:ext>
            </a:extLst>
          </p:cNvPr>
          <p:cNvSpPr txBox="1"/>
          <p:nvPr/>
        </p:nvSpPr>
        <p:spPr>
          <a:xfrm>
            <a:off x="369708" y="4216830"/>
            <a:ext cx="1837362" cy="523220"/>
          </a:xfrm>
          <a:prstGeom prst="rect">
            <a:avLst/>
          </a:prstGeom>
          <a:noFill/>
        </p:spPr>
        <p:txBody>
          <a:bodyPr wrap="none" rtlCol="0">
            <a:spAutoFit/>
          </a:bodyPr>
          <a:lstStyle/>
          <a:p>
            <a:r>
              <a:rPr lang="en-US" sz="2800" u="sng" dirty="0">
                <a:latin typeface="Times New Roman" panose="02020603050405020304" pitchFamily="18" charset="0"/>
                <a:cs typeface="Times New Roman" panose="02020603050405020304" pitchFamily="18" charset="0"/>
              </a:rPr>
              <a:t>Similarities</a:t>
            </a:r>
          </a:p>
        </p:txBody>
      </p:sp>
      <p:sp>
        <p:nvSpPr>
          <p:cNvPr id="7" name="TextBox 6">
            <a:extLst>
              <a:ext uri="{FF2B5EF4-FFF2-40B4-BE49-F238E27FC236}">
                <a16:creationId xmlns:a16="http://schemas.microsoft.com/office/drawing/2014/main" id="{12063CC3-3B33-3F4F-8BE4-A206AEED19AD}"/>
              </a:ext>
            </a:extLst>
          </p:cNvPr>
          <p:cNvSpPr txBox="1"/>
          <p:nvPr/>
        </p:nvSpPr>
        <p:spPr>
          <a:xfrm>
            <a:off x="369708" y="4740050"/>
            <a:ext cx="3176062" cy="923330"/>
          </a:xfrm>
          <a:prstGeom prst="rect">
            <a:avLst/>
          </a:prstGeom>
          <a:noFill/>
        </p:spPr>
        <p:txBody>
          <a:bodyPr wrap="none" rtlCol="0">
            <a:spAutoFit/>
          </a:bodyPr>
          <a:lstStyle/>
          <a:p>
            <a:r>
              <a:rPr lang="en-US" dirty="0"/>
              <a:t>Number of co-morbidities</a:t>
            </a:r>
          </a:p>
          <a:p>
            <a:r>
              <a:rPr lang="en-US" dirty="0"/>
              <a:t>Sepsis source</a:t>
            </a:r>
          </a:p>
          <a:p>
            <a:r>
              <a:rPr lang="en-US" dirty="0"/>
              <a:t>Sepsis source control procedure</a:t>
            </a:r>
          </a:p>
        </p:txBody>
      </p:sp>
    </p:spTree>
    <p:extLst>
      <p:ext uri="{BB962C8B-B14F-4D97-AF65-F5344CB8AC3E}">
        <p14:creationId xmlns:p14="http://schemas.microsoft.com/office/powerpoint/2010/main" val="2825827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0106B88-C337-4D45-B35E-AE5B87CF2A29}"/>
              </a:ext>
            </a:extLst>
          </p:cNvPr>
          <p:cNvSpPr txBox="1"/>
          <p:nvPr/>
        </p:nvSpPr>
        <p:spPr>
          <a:xfrm>
            <a:off x="457200" y="1460094"/>
            <a:ext cx="4085303" cy="2197505"/>
          </a:xfrm>
          <a:prstGeom prst="rect">
            <a:avLst/>
          </a:prstGeom>
        </p:spPr>
        <p:txBody>
          <a:bodyPr vert="horz" lIns="91440" tIns="45720" rIns="91440" bIns="45720" rtlCol="0" anchor="b">
            <a:normAutofit fontScale="85000" lnSpcReduction="20000"/>
          </a:bodyPr>
          <a:lstStyle/>
          <a:p>
            <a:pPr algn="ctr">
              <a:lnSpc>
                <a:spcPct val="90000"/>
              </a:lnSpc>
              <a:spcBef>
                <a:spcPct val="0"/>
              </a:spcBef>
              <a:spcAft>
                <a:spcPts val="600"/>
              </a:spcAft>
            </a:pPr>
            <a:r>
              <a:rPr lang="en-US" sz="3600" b="1" kern="1200" dirty="0">
                <a:solidFill>
                  <a:srgbClr val="FFFFFF"/>
                </a:solidFill>
                <a:latin typeface="Times New Roman" panose="02020603050405020304" pitchFamily="18" charset="0"/>
                <a:ea typeface="+mj-ea"/>
                <a:cs typeface="Times New Roman" panose="02020603050405020304" pitchFamily="18" charset="0"/>
              </a:rPr>
              <a:t>CCI risk factors and outcomes</a:t>
            </a:r>
          </a:p>
          <a:p>
            <a:pPr algn="ctr">
              <a:lnSpc>
                <a:spcPct val="90000"/>
              </a:lnSpc>
              <a:spcBef>
                <a:spcPct val="0"/>
              </a:spcBef>
              <a:spcAft>
                <a:spcPts val="600"/>
              </a:spcAft>
            </a:pPr>
            <a:endParaRPr lang="en-US" sz="3600" b="1" dirty="0">
              <a:solidFill>
                <a:srgbClr val="FFFFFF"/>
              </a:solidFill>
              <a:latin typeface="Times New Roman" panose="02020603050405020304" pitchFamily="18" charset="0"/>
              <a:ea typeface="+mj-ea"/>
              <a:cs typeface="Times New Roman" panose="02020603050405020304" pitchFamily="18" charset="0"/>
              <a:sym typeface="Wingdings" pitchFamily="2" charset="2"/>
            </a:endParaRPr>
          </a:p>
          <a:p>
            <a:pPr marL="342900" indent="-342900">
              <a:lnSpc>
                <a:spcPct val="90000"/>
              </a:lnSpc>
              <a:spcBef>
                <a:spcPct val="0"/>
              </a:spcBef>
              <a:spcAft>
                <a:spcPts val="600"/>
              </a:spcAft>
              <a:buFont typeface="Arial" panose="020B0604020202020204" pitchFamily="34" charset="0"/>
              <a:buChar char="•"/>
            </a:pPr>
            <a:r>
              <a:rPr lang="en-US" sz="2400" b="1" kern="1200" dirty="0">
                <a:solidFill>
                  <a:srgbClr val="FFFFFF"/>
                </a:solidFill>
                <a:latin typeface="Times New Roman" panose="02020603050405020304" pitchFamily="18" charset="0"/>
                <a:ea typeface="+mj-ea"/>
                <a:cs typeface="Times New Roman" panose="02020603050405020304" pitchFamily="18" charset="0"/>
                <a:sym typeface="Wingdings" pitchFamily="2" charset="2"/>
              </a:rPr>
              <a:t>Delayed-onset sepsis</a:t>
            </a:r>
          </a:p>
          <a:p>
            <a:pPr marL="342900" indent="-342900">
              <a:lnSpc>
                <a:spcPct val="90000"/>
              </a:lnSpc>
              <a:spcBef>
                <a:spcPct val="0"/>
              </a:spcBef>
              <a:spcAft>
                <a:spcPts val="600"/>
              </a:spcAft>
              <a:buFont typeface="Arial" panose="020B0604020202020204" pitchFamily="34" charset="0"/>
              <a:buChar char="•"/>
            </a:pPr>
            <a:r>
              <a:rPr lang="en-US" sz="2400" b="1" dirty="0">
                <a:solidFill>
                  <a:srgbClr val="FFFFFF"/>
                </a:solidFill>
                <a:latin typeface="Times New Roman" panose="02020603050405020304" pitchFamily="18" charset="0"/>
                <a:ea typeface="+mj-ea"/>
                <a:cs typeface="Times New Roman" panose="02020603050405020304" pitchFamily="18" charset="0"/>
                <a:sym typeface="Wingdings" pitchFamily="2" charset="2"/>
              </a:rPr>
              <a:t>Transfers</a:t>
            </a:r>
          </a:p>
          <a:p>
            <a:pPr marL="342900" indent="-342900">
              <a:lnSpc>
                <a:spcPct val="90000"/>
              </a:lnSpc>
              <a:spcBef>
                <a:spcPct val="0"/>
              </a:spcBef>
              <a:spcAft>
                <a:spcPts val="600"/>
              </a:spcAft>
              <a:buFont typeface="Arial" panose="020B0604020202020204" pitchFamily="34" charset="0"/>
              <a:buChar char="•"/>
            </a:pPr>
            <a:r>
              <a:rPr lang="en-US" sz="2400" b="1" kern="1200" dirty="0">
                <a:solidFill>
                  <a:srgbClr val="FFFFFF"/>
                </a:solidFill>
                <a:latin typeface="Times New Roman" panose="02020603050405020304" pitchFamily="18" charset="0"/>
                <a:ea typeface="+mj-ea"/>
                <a:cs typeface="Times New Roman" panose="02020603050405020304" pitchFamily="18" charset="0"/>
                <a:sym typeface="Wingdings" pitchFamily="2" charset="2"/>
              </a:rPr>
              <a:t>Vasopressor-dependent </a:t>
            </a:r>
            <a:endParaRPr lang="en-US" sz="2400" kern="1200" dirty="0">
              <a:solidFill>
                <a:srgbClr val="FFFFFF"/>
              </a:solidFill>
              <a:ea typeface="+mj-ea"/>
              <a:cs typeface="+mj-cs"/>
              <a:sym typeface="Wingdings" pitchFamily="2" charset="2"/>
            </a:endParaRPr>
          </a:p>
          <a:p>
            <a:pPr algn="ctr">
              <a:lnSpc>
                <a:spcPct val="90000"/>
              </a:lnSpc>
              <a:spcBef>
                <a:spcPct val="0"/>
              </a:spcBef>
              <a:spcAft>
                <a:spcPts val="600"/>
              </a:spcAft>
            </a:pPr>
            <a:endParaRPr lang="en-US" sz="4400" kern="1200" dirty="0">
              <a:solidFill>
                <a:srgbClr val="FFFFFF"/>
              </a:solidFill>
              <a:latin typeface="+mj-lt"/>
              <a:ea typeface="+mj-ea"/>
              <a:cs typeface="+mj-cs"/>
              <a:sym typeface="Wingdings" pitchFamily="2" charset="2"/>
            </a:endParaRP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A screenshot of text&#10;&#10;Description automatically generated">
            <a:extLst>
              <a:ext uri="{FF2B5EF4-FFF2-40B4-BE49-F238E27FC236}">
                <a16:creationId xmlns:a16="http://schemas.microsoft.com/office/drawing/2014/main" id="{C3BE696A-8E25-8842-8785-C55B5C3350C1}"/>
              </a:ext>
            </a:extLst>
          </p:cNvPr>
          <p:cNvPicPr>
            <a:picLocks noChangeAspect="1"/>
          </p:cNvPicPr>
          <p:nvPr/>
        </p:nvPicPr>
        <p:blipFill>
          <a:blip r:embed="rId3"/>
          <a:stretch>
            <a:fillRect/>
          </a:stretch>
        </p:blipFill>
        <p:spPr>
          <a:xfrm>
            <a:off x="4853064" y="492573"/>
            <a:ext cx="6650678" cy="5880796"/>
          </a:xfrm>
          <a:prstGeom prst="rect">
            <a:avLst/>
          </a:prstGeom>
        </p:spPr>
      </p:pic>
      <p:sp>
        <p:nvSpPr>
          <p:cNvPr id="6" name="TextBox 5">
            <a:extLst>
              <a:ext uri="{FF2B5EF4-FFF2-40B4-BE49-F238E27FC236}">
                <a16:creationId xmlns:a16="http://schemas.microsoft.com/office/drawing/2014/main" id="{B2FBD7A5-3CF0-3E4F-AF0B-D6BB65218FE6}"/>
              </a:ext>
            </a:extLst>
          </p:cNvPr>
          <p:cNvSpPr txBox="1"/>
          <p:nvPr/>
        </p:nvSpPr>
        <p:spPr>
          <a:xfrm>
            <a:off x="520757" y="4239871"/>
            <a:ext cx="3106171" cy="1200329"/>
          </a:xfrm>
          <a:prstGeom prst="rect">
            <a:avLst/>
          </a:prstGeom>
          <a:noFill/>
        </p:spPr>
        <p:txBody>
          <a:bodyPr wrap="none" rtlCol="0">
            <a:spAutoFit/>
          </a:bodyPr>
          <a:lstStyle/>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Longer LOS (3x)</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MOF</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Poor discharge </a:t>
            </a:r>
            <a:r>
              <a:rPr lang="en-US" sz="2400" dirty="0" err="1">
                <a:solidFill>
                  <a:schemeClr val="bg1"/>
                </a:solidFill>
                <a:latin typeface="Times New Roman" panose="02020603050405020304" pitchFamily="18" charset="0"/>
                <a:cs typeface="Times New Roman" panose="02020603050405020304" pitchFamily="18" charset="0"/>
              </a:rPr>
              <a:t>dispo</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2505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392E126-5100-2F44-B3E9-06C72CF76687}"/>
              </a:ext>
            </a:extLst>
          </p:cNvPr>
          <p:cNvSpPr>
            <a:spLocks noGrp="1"/>
          </p:cNvSpPr>
          <p:nvPr>
            <p:ph type="title"/>
          </p:nvPr>
        </p:nvSpPr>
        <p:spPr>
          <a:xfrm>
            <a:off x="821516" y="640263"/>
            <a:ext cx="6204984" cy="1344975"/>
          </a:xfrm>
        </p:spPr>
        <p:txBody>
          <a:bodyPr>
            <a:normAutofit/>
          </a:bodyPr>
          <a:lstStyle/>
          <a:p>
            <a:r>
              <a:rPr lang="en-US" sz="4000" b="1" u="sng" dirty="0">
                <a:latin typeface="+mn-lt"/>
              </a:rPr>
              <a:t>1 month post injury...</a:t>
            </a:r>
            <a:r>
              <a:rPr lang="en-US" sz="4000" dirty="0"/>
              <a:t> </a:t>
            </a:r>
          </a:p>
        </p:txBody>
      </p:sp>
      <p:sp>
        <p:nvSpPr>
          <p:cNvPr id="5" name="Content Placeholder 4">
            <a:extLst>
              <a:ext uri="{FF2B5EF4-FFF2-40B4-BE49-F238E27FC236}">
                <a16:creationId xmlns:a16="http://schemas.microsoft.com/office/drawing/2014/main" id="{FDB59900-38A5-4647-B7F4-9FF9559C7235}"/>
              </a:ext>
            </a:extLst>
          </p:cNvPr>
          <p:cNvSpPr>
            <a:spLocks noGrp="1"/>
          </p:cNvSpPr>
          <p:nvPr>
            <p:ph idx="1"/>
          </p:nvPr>
        </p:nvSpPr>
        <p:spPr>
          <a:xfrm>
            <a:off x="821515" y="2121762"/>
            <a:ext cx="6204984" cy="3626917"/>
          </a:xfrm>
        </p:spPr>
        <p:txBody>
          <a:bodyPr>
            <a:normAutofit/>
          </a:bodyPr>
          <a:lstStyle/>
          <a:p>
            <a:r>
              <a:rPr lang="en-US" sz="2400" dirty="0"/>
              <a:t>Pro-inflammatory (IL-6) markers </a:t>
            </a:r>
            <a:r>
              <a:rPr lang="en-US" sz="2400" dirty="0">
                <a:sym typeface="Wingdings" pitchFamily="2" charset="2"/>
              </a:rPr>
              <a:t></a:t>
            </a:r>
            <a:r>
              <a:rPr lang="en-US" sz="2400" dirty="0"/>
              <a:t> Elevated</a:t>
            </a:r>
          </a:p>
          <a:p>
            <a:endParaRPr lang="en-US" sz="2400" dirty="0"/>
          </a:p>
          <a:p>
            <a:r>
              <a:rPr lang="en-US" sz="2400" dirty="0"/>
              <a:t>Suppressive markers (IL-8, IL-10)</a:t>
            </a:r>
            <a:r>
              <a:rPr lang="en-US" sz="2400" dirty="0">
                <a:sym typeface="Wingdings" pitchFamily="2" charset="2"/>
              </a:rPr>
              <a:t> Elevated</a:t>
            </a:r>
            <a:endParaRPr lang="en-US" sz="2400" dirty="0"/>
          </a:p>
          <a:p>
            <a:endParaRPr lang="en-US" sz="2400" dirty="0"/>
          </a:p>
          <a:p>
            <a:endParaRPr lang="en-US" sz="2400" dirty="0"/>
          </a:p>
        </p:txBody>
      </p:sp>
      <p:pic>
        <p:nvPicPr>
          <p:cNvPr id="3" name="Picture 2">
            <a:extLst>
              <a:ext uri="{FF2B5EF4-FFF2-40B4-BE49-F238E27FC236}">
                <a16:creationId xmlns:a16="http://schemas.microsoft.com/office/drawing/2014/main" id="{807B9324-A606-034D-8CAF-2873B7F4372F}"/>
              </a:ext>
            </a:extLst>
          </p:cNvPr>
          <p:cNvPicPr>
            <a:picLocks noChangeAspect="1"/>
          </p:cNvPicPr>
          <p:nvPr/>
        </p:nvPicPr>
        <p:blipFill>
          <a:blip r:embed="rId3"/>
          <a:stretch>
            <a:fillRect/>
          </a:stretch>
        </p:blipFill>
        <p:spPr>
          <a:xfrm>
            <a:off x="7226710" y="3093497"/>
            <a:ext cx="4628407" cy="3124422"/>
          </a:xfrm>
          <a:prstGeom prst="rect">
            <a:avLst/>
          </a:prstGeom>
        </p:spPr>
      </p:pic>
      <p:pic>
        <p:nvPicPr>
          <p:cNvPr id="2" name="Picture 1">
            <a:extLst>
              <a:ext uri="{FF2B5EF4-FFF2-40B4-BE49-F238E27FC236}">
                <a16:creationId xmlns:a16="http://schemas.microsoft.com/office/drawing/2014/main" id="{8CB93C1A-38D7-EF4A-A979-BBA4B791D2D6}"/>
              </a:ext>
            </a:extLst>
          </p:cNvPr>
          <p:cNvPicPr>
            <a:picLocks noChangeAspect="1"/>
          </p:cNvPicPr>
          <p:nvPr/>
        </p:nvPicPr>
        <p:blipFill rotWithShape="1">
          <a:blip r:embed="rId4"/>
          <a:srcRect l="6145"/>
          <a:stretch/>
        </p:blipFill>
        <p:spPr>
          <a:xfrm>
            <a:off x="7226709" y="321176"/>
            <a:ext cx="4628407" cy="2772320"/>
          </a:xfrm>
          <a:prstGeom prst="rect">
            <a:avLst/>
          </a:prstGeom>
        </p:spPr>
      </p:pic>
    </p:spTree>
    <p:extLst>
      <p:ext uri="{BB962C8B-B14F-4D97-AF65-F5344CB8AC3E}">
        <p14:creationId xmlns:p14="http://schemas.microsoft.com/office/powerpoint/2010/main" val="38238706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 year in review translational science" id="{8BA2E7BB-F220-8743-8E79-EF70A4DF14F6}" vid="{FACF8988-E00B-AF46-994C-8DB9D5518F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1672</Words>
  <Application>Microsoft Macintosh PowerPoint</Application>
  <PresentationFormat>Widescreen</PresentationFormat>
  <Paragraphs>240</Paragraphs>
  <Slides>27</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Times New Roman</vt:lpstr>
      <vt:lpstr>Wingdings</vt:lpstr>
      <vt:lpstr>Office Theme</vt:lpstr>
      <vt:lpstr>Year in Review: Translational Research to Care About</vt:lpstr>
      <vt:lpstr>Disclosures</vt:lpstr>
      <vt:lpstr>Translational research</vt:lpstr>
      <vt:lpstr> Persistent Inflammation, ImmunosuppressionCatabolism Syndrome</vt:lpstr>
      <vt:lpstr>Who? How? Why?  Surgical Chronic Critically Ill</vt:lpstr>
      <vt:lpstr>Over half of SICU   Chronic Critically Ill</vt:lpstr>
      <vt:lpstr>PowerPoint Presentation</vt:lpstr>
      <vt:lpstr>PowerPoint Presentation</vt:lpstr>
      <vt:lpstr>1 month post injury... </vt:lpstr>
      <vt:lpstr>Immunosuppression </vt:lpstr>
      <vt:lpstr>Urine-3-methyl histidine/creatinine &amp; IGFBP-3</vt:lpstr>
      <vt:lpstr>PowerPoint Presentation</vt:lpstr>
      <vt:lpstr>PowerPoint Presentation</vt:lpstr>
      <vt:lpstr>Hi-tech: Next Generation Sequencing &amp; Bioinformatics</vt:lpstr>
      <vt:lpstr>NGS has more positive results than BC</vt:lpstr>
      <vt:lpstr>High concordance in GNR bacteremia</vt:lpstr>
      <vt:lpstr>PowerPoint Presentation</vt:lpstr>
      <vt:lpstr>PowerPoint Presentation</vt:lpstr>
      <vt:lpstr>   </vt:lpstr>
      <vt:lpstr>Detect Sepsis by Neutrophil Behavior</vt:lpstr>
      <vt:lpstr>Defining the Sepsis Score</vt:lpstr>
      <vt:lpstr>Derivation cohort</vt:lpstr>
      <vt:lpstr>Validation cohort</vt:lpstr>
      <vt:lpstr>Plasma Drives Neutrophil Behavior</vt:lpstr>
      <vt:lpstr>Summary</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in Review: Translational Research to Care About</dc:title>
  <dc:creator>lynn hydo</dc:creator>
  <cp:lastModifiedBy>lynn hydo</cp:lastModifiedBy>
  <cp:revision>1</cp:revision>
  <dcterms:created xsi:type="dcterms:W3CDTF">2019-08-27T18:06:31Z</dcterms:created>
  <dcterms:modified xsi:type="dcterms:W3CDTF">2019-08-27T18:07:03Z</dcterms:modified>
</cp:coreProperties>
</file>