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1"/>
  </p:notesMasterIdLst>
  <p:sldIdLst>
    <p:sldId id="256" r:id="rId2"/>
    <p:sldId id="260" r:id="rId3"/>
    <p:sldId id="258" r:id="rId4"/>
    <p:sldId id="262" r:id="rId5"/>
    <p:sldId id="263" r:id="rId6"/>
    <p:sldId id="264" r:id="rId7"/>
    <p:sldId id="265" r:id="rId8"/>
    <p:sldId id="282" r:id="rId9"/>
    <p:sldId id="267" r:id="rId10"/>
    <p:sldId id="283" r:id="rId11"/>
    <p:sldId id="284" r:id="rId12"/>
    <p:sldId id="270" r:id="rId13"/>
    <p:sldId id="285" r:id="rId14"/>
    <p:sldId id="286" r:id="rId15"/>
    <p:sldId id="275" r:id="rId16"/>
    <p:sldId id="299" r:id="rId17"/>
    <p:sldId id="288" r:id="rId18"/>
    <p:sldId id="300" r:id="rId19"/>
    <p:sldId id="301" r:id="rId20"/>
    <p:sldId id="281" r:id="rId21"/>
    <p:sldId id="302" r:id="rId22"/>
    <p:sldId id="303" r:id="rId23"/>
    <p:sldId id="290" r:id="rId24"/>
    <p:sldId id="291" r:id="rId25"/>
    <p:sldId id="294" r:id="rId26"/>
    <p:sldId id="295" r:id="rId27"/>
    <p:sldId id="293" r:id="rId28"/>
    <p:sldId id="292" r:id="rId29"/>
    <p:sldId id="29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705" autoAdjust="0"/>
    <p:restoredTop sz="90234" autoAdjust="0"/>
  </p:normalViewPr>
  <p:slideViewPr>
    <p:cSldViewPr snapToGrid="0" snapToObjects="1">
      <p:cViewPr>
        <p:scale>
          <a:sx n="100" d="100"/>
          <a:sy n="100" d="100"/>
        </p:scale>
        <p:origin x="-2368" y="-11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50B54-0DF6-0449-B813-8AA0F443F7F1}" type="datetimeFigureOut">
              <a:rPr lang="en-US" smtClean="0"/>
              <a:pPr/>
              <a:t>10/21/16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6C518-5E90-DB4F-A431-0320B5B1B38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75848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hospital-acquired</a:t>
            </a:r>
            <a:r>
              <a:rPr lang="en-US" baseline="0" dirty="0" smtClean="0"/>
              <a:t> infection was identified</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-Followed</a:t>
            </a:r>
            <a:r>
              <a:rPr lang="en-US" baseline="0" dirty="0" smtClean="0"/>
              <a:t> by an APACHE II score greater than 15</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a colonic source of infection was identified</a:t>
            </a:r>
            <a:r>
              <a:rPr lang="en-US" baseline="0" dirty="0" smtClean="0"/>
              <a:t> as the fourth and final risk factor </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a:t>
            </a:r>
            <a:r>
              <a:rPr lang="en-US" baseline="0" dirty="0" err="1" smtClean="0"/>
              <a:t>biliary</a:t>
            </a:r>
            <a:r>
              <a:rPr lang="en-US" baseline="0" dirty="0" smtClean="0"/>
              <a:t> source of infection was also found to be statistically significant, except this time it was positively associated with lack of the composite outcome</a:t>
            </a:r>
          </a:p>
          <a:p>
            <a:r>
              <a:rPr lang="en-US" baseline="0" dirty="0" smtClean="0"/>
              <a:t>-We did not consider a </a:t>
            </a:r>
            <a:r>
              <a:rPr lang="en-US" baseline="0" dirty="0" err="1" smtClean="0"/>
              <a:t>biliary</a:t>
            </a:r>
            <a:r>
              <a:rPr lang="en-US" baseline="0" dirty="0" smtClean="0"/>
              <a:t> source of infection to be protective</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risk factors were identified, patients were stratified based on presence or absence of risk factors</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re-organized</a:t>
            </a:r>
            <a:r>
              <a:rPr lang="en-US" baseline="0" dirty="0" smtClean="0"/>
              <a:t> by presence or absence of risk factors, many additional variables showed statistical significance</a:t>
            </a:r>
          </a:p>
          <a:p>
            <a:r>
              <a:rPr lang="en-US" baseline="0" dirty="0" smtClean="0"/>
              <a:t>	-Notably age, peripheral vascular disease, and malignancy</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-Anaerobic and mixed</a:t>
            </a:r>
            <a:r>
              <a:rPr lang="en-US" baseline="0" dirty="0" smtClean="0"/>
              <a:t> aerobic infections</a:t>
            </a:r>
          </a:p>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surprisingly, more patients in the low risk group were found to have community-acquired infections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-Colonic infections remained more prevalent in the high risk group</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other</a:t>
            </a:r>
            <a:r>
              <a:rPr lang="en-US" baseline="0" dirty="0" smtClean="0"/>
              <a:t> </a:t>
            </a:r>
            <a:r>
              <a:rPr lang="en-US" baseline="0" dirty="0" err="1" smtClean="0"/>
              <a:t>enteral</a:t>
            </a:r>
            <a:r>
              <a:rPr lang="en-US" baseline="0" dirty="0" smtClean="0"/>
              <a:t> tract infections were more prevalent in the low risk group</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initial fluid resuscitation and stabilization, source control and antimicrobial medications remain the mainstays of treatment</a:t>
            </a:r>
          </a:p>
          <a:p>
            <a:r>
              <a:rPr lang="en-US" baseline="0" dirty="0" smtClean="0"/>
              <a:t>-The recommended duration of antimicrobial therapy has recently come under scrutiny</a:t>
            </a:r>
          </a:p>
          <a:p>
            <a:r>
              <a:rPr lang="en-US" baseline="0" dirty="0" smtClean="0"/>
              <a:t>-Current 2010 guidelines from the SIS and Infectious Diseases Society of America recommend 4-7 course of antimicrobial therapy for </a:t>
            </a:r>
            <a:r>
              <a:rPr lang="en-US" baseline="0" dirty="0" err="1" smtClean="0"/>
              <a:t>intraabdominal</a:t>
            </a:r>
            <a:r>
              <a:rPr lang="en-US" baseline="0" dirty="0" smtClean="0"/>
              <a:t> infections</a:t>
            </a:r>
          </a:p>
          <a:p>
            <a:r>
              <a:rPr lang="en-US" baseline="0" dirty="0" smtClean="0"/>
              <a:t>-Despite these guidelines, no consensus exists among clinicians</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was no difference in composite outcome between the control and experimental groups when further grouped by specific number of risk factors</a:t>
            </a:r>
          </a:p>
          <a:p>
            <a:r>
              <a:rPr lang="en-US" baseline="0" dirty="0" smtClean="0"/>
              <a:t>-However, as the number of risk factors increased, the raw percentage of the composite outcome increased </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-Multivariate statistical</a:t>
            </a:r>
            <a:r>
              <a:rPr lang="en-US" baseline="0" dirty="0" smtClean="0"/>
              <a:t> regression revealed an increasing association between the composite outcome and increasing number of risk factors, regardless of original randomization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increasing percentage of composite outcome with increasing number of risk factors suggests that patients at high risk of treatment failure may be destined to fail initial therapy regardless of treatment length</a:t>
            </a:r>
          </a:p>
          <a:p>
            <a:r>
              <a:rPr lang="en-US" baseline="0" dirty="0" smtClean="0"/>
              <a:t>	-A shorter course of antibiotics in these patients would allow for earlier recognition of treatment failure </a:t>
            </a:r>
          </a:p>
          <a:p>
            <a:r>
              <a:rPr lang="en-US" baseline="0" dirty="0" smtClean="0"/>
              <a:t>-Additionally, several studies have suggested that time to source control is more important than time to initiation of antimicrobial therapy, which may suggest that source control is perhaps more important than the duration of antimicrobial therapy, as well</a:t>
            </a:r>
          </a:p>
          <a:p>
            <a:r>
              <a:rPr lang="en-US" baseline="0" dirty="0" smtClean="0"/>
              <a:t>-Recent literature has also associated increased duration of antimicrobial therapy with increased rates of extra-abdominal infection and mortality</a:t>
            </a:r>
          </a:p>
          <a:p>
            <a:r>
              <a:rPr lang="en-US" baseline="0" dirty="0" smtClean="0"/>
              <a:t>-A reduction in the rates of C. </a:t>
            </a:r>
            <a:r>
              <a:rPr lang="en-US" baseline="0" dirty="0" err="1" smtClean="0"/>
              <a:t>Difficle</a:t>
            </a:r>
            <a:r>
              <a:rPr lang="en-US" baseline="0" dirty="0" smtClean="0"/>
              <a:t> colitis has also been seen with a reduction in total antimicrobial therapy highlighting the additional benefit of a shorter course of treatment</a:t>
            </a:r>
          </a:p>
        </p:txBody>
      </p:sp>
      <p:sp>
        <p:nvSpPr>
          <p:cNvPr id="4" name="Slide Number Placeholder 3"/>
          <p:cNvSpPr>
            <a:spLocks noGrp="1"/>
          </p:cNvSpPr>
          <p:nvPr>
            <p:ph type="sldNum" sz="quarter" idx="10"/>
          </p:nvPr>
        </p:nvSpPr>
        <p:spPr/>
        <p:txBody>
          <a:bodyPr/>
          <a:lstStyle/>
          <a:p>
            <a:fld id="{D446C518-5E90-DB4F-A431-0320B5B1B38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-Strengths of our project</a:t>
            </a:r>
            <a:r>
              <a:rPr lang="en-US" baseline="0" dirty="0" smtClean="0"/>
              <a:t> include the STOP-IT trial’s relatively large sample size and well-matched control and experimental groups</a:t>
            </a:r>
          </a:p>
          <a:p>
            <a:r>
              <a:rPr lang="en-US" baseline="0" dirty="0" smtClean="0"/>
              <a:t>-Limitations include the small number of </a:t>
            </a:r>
            <a:r>
              <a:rPr lang="en-US" baseline="0" dirty="0" err="1" smtClean="0"/>
              <a:t>immunocompromised</a:t>
            </a:r>
            <a:r>
              <a:rPr lang="en-US" baseline="0" dirty="0" smtClean="0"/>
              <a:t> patients and the exclusion of patients without source control</a:t>
            </a:r>
          </a:p>
          <a:p>
            <a:r>
              <a:rPr lang="en-US" baseline="0" dirty="0" smtClean="0"/>
              <a:t>	-It remains unclear whether or not these populations would benefit from a longer duration of therapy</a:t>
            </a:r>
          </a:p>
          <a:p>
            <a:r>
              <a:rPr lang="en-US" baseline="0" dirty="0" smtClean="0"/>
              <a:t>-Additionally, the highest risk subgroup of patients, or those with 3-4 risk factors, contained only 16 patients</a:t>
            </a:r>
          </a:p>
          <a:p>
            <a:r>
              <a:rPr lang="en-US" baseline="0" dirty="0" smtClean="0"/>
              <a:t>	-While this could be due to sample size, it may also signify how rarely these patients are encountered</a:t>
            </a:r>
          </a:p>
          <a:p>
            <a:r>
              <a:rPr lang="en-US" baseline="0" dirty="0" smtClean="0"/>
              <a:t>	-With patients having 1-2 risk factors making up the majority of our higher risk patients</a:t>
            </a:r>
          </a:p>
          <a:p>
            <a:endParaRPr lang="en-US" baseline="0" dirty="0" smtClean="0"/>
          </a:p>
        </p:txBody>
      </p:sp>
      <p:sp>
        <p:nvSpPr>
          <p:cNvPr id="4" name="Slide Number Placeholder 3"/>
          <p:cNvSpPr>
            <a:spLocks noGrp="1"/>
          </p:cNvSpPr>
          <p:nvPr>
            <p:ph type="sldNum" sz="quarter" idx="10"/>
          </p:nvPr>
        </p:nvSpPr>
        <p:spPr/>
        <p:txBody>
          <a:bodyPr/>
          <a:lstStyle/>
          <a:p>
            <a:fld id="{D446C518-5E90-DB4F-A431-0320B5B1B386}"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a vital and necessary part of the successful treatment of </a:t>
            </a:r>
            <a:r>
              <a:rPr lang="en-US" baseline="0" dirty="0" err="1" smtClean="0"/>
              <a:t>intraabdominal</a:t>
            </a:r>
            <a:r>
              <a:rPr lang="en-US" baseline="0" dirty="0" smtClean="0"/>
              <a:t> infections and sepsis, it is important to recognize the inherent morbidity associated with antimicrobial medications</a:t>
            </a:r>
          </a:p>
          <a:p>
            <a:r>
              <a:rPr lang="en-US" baseline="0" dirty="0" smtClean="0"/>
              <a:t>-Including the increasing prevalence of Clostridium </a:t>
            </a:r>
            <a:r>
              <a:rPr lang="en-US" baseline="0" dirty="0" err="1" smtClean="0"/>
              <a:t>difficile</a:t>
            </a:r>
            <a:r>
              <a:rPr lang="en-US" baseline="0" dirty="0" smtClean="0"/>
              <a:t> secondary to alterations in gut flora and rising numbers of drug-resistant infections – both of which can be linked to the overuse of antimicrobial medications</a:t>
            </a:r>
          </a:p>
          <a:p>
            <a:r>
              <a:rPr lang="en-US" baseline="0" dirty="0" smtClean="0"/>
              <a:t>-Additionally, these medications have a role in the alteration of the </a:t>
            </a:r>
            <a:r>
              <a:rPr lang="en-US" baseline="0" dirty="0" err="1" smtClean="0"/>
              <a:t>microbiome</a:t>
            </a:r>
            <a:r>
              <a:rPr lang="en-US" baseline="0" dirty="0" smtClean="0"/>
              <a:t>, with still unclear consequences</a:t>
            </a:r>
          </a:p>
        </p:txBody>
      </p:sp>
      <p:sp>
        <p:nvSpPr>
          <p:cNvPr id="4" name="Slide Number Placeholder 3"/>
          <p:cNvSpPr>
            <a:spLocks noGrp="1"/>
          </p:cNvSpPr>
          <p:nvPr>
            <p:ph type="sldNum" sz="quarter" idx="10"/>
          </p:nvPr>
        </p:nvSpPr>
        <p:spPr/>
        <p:txBody>
          <a:bodyPr/>
          <a:lstStyle/>
          <a:p>
            <a:fld id="{D446C518-5E90-DB4F-A431-0320B5B1B3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may question whether these results can be generalized to patients considered high risk for treatment failure</a:t>
            </a:r>
          </a:p>
          <a:p>
            <a:r>
              <a:rPr lang="en-US" baseline="0" dirty="0" smtClean="0"/>
              <a:t>-This recognition that certain patients are at an inherently increased risk of treatment failure based on pre-existing characteristics and severity of infection contributes to the lack of standardization in the duration of antimicrobial treatment for </a:t>
            </a:r>
            <a:r>
              <a:rPr lang="en-US" baseline="0" dirty="0" err="1" smtClean="0"/>
              <a:t>intraabdominal</a:t>
            </a:r>
            <a:r>
              <a:rPr lang="en-US" baseline="0" dirty="0" smtClean="0"/>
              <a:t> infections</a:t>
            </a:r>
          </a:p>
          <a:p>
            <a:r>
              <a:rPr lang="en-US" baseline="0" dirty="0" smtClean="0"/>
              <a:t>-With this study, we set out to further investigate the </a:t>
            </a:r>
            <a:r>
              <a:rPr lang="en-US" baseline="0" dirty="0" err="1" smtClean="0"/>
              <a:t>generalizability</a:t>
            </a:r>
            <a:r>
              <a:rPr lang="en-US" baseline="0" dirty="0" smtClean="0"/>
              <a:t> of these results in a high-risk patient population</a:t>
            </a:r>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a:t>
            </a:r>
            <a:r>
              <a:rPr lang="en-US" baseline="0" dirty="0" smtClean="0"/>
              <a:t> identified risk factors for the composite outcome, with a risk factor defined as a variable found to have a positive statistical association with the composite outcome</a:t>
            </a:r>
          </a:p>
          <a:p>
            <a:r>
              <a:rPr lang="en-US" baseline="0" dirty="0" smtClean="0"/>
              <a:t>-Next, patients were stratified by risk factors</a:t>
            </a:r>
          </a:p>
          <a:p>
            <a:r>
              <a:rPr lang="en-US" baseline="0" dirty="0" smtClean="0"/>
              <a:t>	-Low risk patients were defined as those patients with zero risk factors</a:t>
            </a:r>
          </a:p>
          <a:p>
            <a:r>
              <a:rPr lang="en-US" baseline="0" dirty="0" smtClean="0"/>
              <a:t>	-High risk patients were defined as those patients with one or more risk factors</a:t>
            </a:r>
          </a:p>
          <a:p>
            <a:r>
              <a:rPr lang="en-US" baseline="0" dirty="0" smtClean="0"/>
              <a:t>-Multivariate statistical regression was performed, controlling for number of risk factors and randomization group</a:t>
            </a:r>
          </a:p>
        </p:txBody>
      </p:sp>
      <p:sp>
        <p:nvSpPr>
          <p:cNvPr id="4" name="Slide Number Placeholder 3"/>
          <p:cNvSpPr>
            <a:spLocks noGrp="1"/>
          </p:cNvSpPr>
          <p:nvPr>
            <p:ph type="sldNum" sz="quarter" idx="10"/>
          </p:nvPr>
        </p:nvSpPr>
        <p:spPr/>
        <p:txBody>
          <a:bodyPr/>
          <a:lstStyle/>
          <a:p>
            <a:fld id="{D446C518-5E90-DB4F-A431-0320B5B1B3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next several tables denote the initial patient classification based on presence or absence of the composite outcome</a:t>
            </a:r>
          </a:p>
          <a:p>
            <a:r>
              <a:rPr lang="en-US" baseline="0" dirty="0" smtClean="0"/>
              <a:t>-This classification was used to identify risk factors</a:t>
            </a:r>
          </a:p>
        </p:txBody>
      </p:sp>
      <p:sp>
        <p:nvSpPr>
          <p:cNvPr id="4" name="Slide Number Placeholder 3"/>
          <p:cNvSpPr>
            <a:spLocks noGrp="1"/>
          </p:cNvSpPr>
          <p:nvPr>
            <p:ph type="sldNum" sz="quarter" idx="10"/>
          </p:nvPr>
        </p:nvSpPr>
        <p:spPr/>
        <p:txBody>
          <a:bodyPr/>
          <a:lstStyle/>
          <a:p>
            <a:fld id="{D446C518-5E90-DB4F-A431-0320B5B1B3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you can see, steroid use is the first risk factor to be identified</a:t>
            </a:r>
            <a:endParaRPr lang="en-US" dirty="0" smtClean="0"/>
          </a:p>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46C518-5E90-DB4F-A431-0320B5B1B3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407E4B1-8430-5D40-AD85-5F4437E17645}" type="datetimeFigureOut">
              <a:rPr lang="en-US" smtClean="0"/>
              <a:pPr/>
              <a:t>10/21/16</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6EDD911-B1BE-DF42-8952-916C7E0C1C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9616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8" name="Picture 7" descr="UVa Image.png"/>
          <p:cNvPicPr>
            <a:picLocks noChangeAspect="1"/>
          </p:cNvPicPr>
          <p:nvPr/>
        </p:nvPicPr>
        <p:blipFill>
          <a:blip r:embed="rId1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 y="913"/>
            <a:ext cx="961292" cy="960747"/>
          </a:xfrm>
          <a:prstGeom prst="rect">
            <a:avLst/>
          </a:prstGeom>
        </p:spPr>
      </p:pic>
      <p:sp>
        <p:nvSpPr>
          <p:cNvPr id="2" name="Title Placeholder 1"/>
          <p:cNvSpPr>
            <a:spLocks noGrp="1"/>
          </p:cNvSpPr>
          <p:nvPr>
            <p:ph type="title"/>
          </p:nvPr>
        </p:nvSpPr>
        <p:spPr>
          <a:xfrm>
            <a:off x="961293" y="913"/>
            <a:ext cx="7902324" cy="80791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0293"/>
            <a:ext cx="8229600" cy="5515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bg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 TargetMode="External"/><Relationship Id="rId5" Type="http://schemas.openxmlformats.org/officeDocument/2006/relationships/oleObject" Target="Macintosh%20HD:Users:tarynhassinger:Desktop:Tables_SIS%20Presentation%205-14.docx!OLE_LINK19" TargetMode="External"/><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 TargetMode="External"/><Relationship Id="rId5" Type="http://schemas.openxmlformats.org/officeDocument/2006/relationships/oleObject" Target="Macintosh%20HD:Users:tarynhassinger:Desktop:Tables_SIS%20Presentation%205-14.docx!OLE_LINK19" TargetMode="External"/><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Macintosh%20HD:Users:tarynhassinger:Desktop:Tables_SIS%20Presentation.docx!OLE_LINK9" TargetMode="External"/><Relationship Id="rId4" Type="http://schemas.openxmlformats.org/officeDocument/2006/relationships/oleObject" Target="Macintosh%20HD:Users:tarynhassinger:Desktop:Tables_SIS%20Presentation%205-14.docx!OLE_LINK20" TargetMode="External"/><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 TargetMode="External"/><Relationship Id="rId5" Type="http://schemas.openxmlformats.org/officeDocument/2006/relationships/oleObject" Target="Macintosh%20HD:Users:tarynhassinger:Desktop:Tables_SIS%20Presentation%205-14.docx!OLE_LINK20" TargetMode="External"/><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 TargetMode="External"/><Relationship Id="rId5" Type="http://schemas.openxmlformats.org/officeDocument/2006/relationships/oleObject" Target="Macintosh%20HD:Users:tarynhassinger:Desktop:Tables_SIS%20Presentation%205-14.docx!OLE_LINK20" TargetMode="External"/><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oleObject" Target="Macintosh%20HD:Users:tarynhassinger:Desktop:Tables_SIS%20Presentation%205-14.docx!OLE_LINK17" TargetMode="External"/><Relationship Id="rId4"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Macintosh%20HD:Users:tarynhassinger:Desktop:Tables_SIS%20Presentation%205-14.docx!OLE_LINK17" TargetMode="External"/><Relationship Id="rId5" Type="http://schemas.openxmlformats.org/officeDocument/2006/relationships/image" Target="../media/image11.png"/><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Macintosh%20HD:Users:tarynhassinger:Desktop:Tables_SIS%20Presentation%205-14.docx!OLE_LINK17" TargetMode="External"/><Relationship Id="rId5" Type="http://schemas.openxmlformats.org/officeDocument/2006/relationships/image" Target="../media/image11.png"/><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Macintosh%20HD:Users:tarynhassinger:Desktop:Tables_SIS%20Presentation%205-14.docx!OLE_LINK17" TargetMode="External"/><Relationship Id="rId4" Type="http://schemas.openxmlformats.org/officeDocument/2006/relationships/image" Target="../media/image12.png"/><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Macintosh%20HD:Users:tarynhassinger:Desktop:Tables_SIS%20Presentation%205-14.docx!OLE_LINK17" TargetMode="External"/><Relationship Id="rId5" Type="http://schemas.openxmlformats.org/officeDocument/2006/relationships/image" Target="../media/image12.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Macintosh%20HD:Users:tarynhassinger:Desktop:Tables_SIS%20Presentation%205-14.docx!OLE_LINK17" TargetMode="External"/><Relationship Id="rId5" Type="http://schemas.openxmlformats.org/officeDocument/2006/relationships/image" Target="../media/image12.png"/><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Macintosh%20HD:Users:tarynhassinger:Desktop:Tables_SIS%20Presentation%205-14.docx!OLE_LINK22" TargetMode="External"/><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Macintosh%20HD:Users:tarynhassinger:Desktop:Tables_SIS%20Presentation%205-14.docx!OLE_LINK23" TargetMode="External"/><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Macintosh%20HD:Users:tarynhassinger:Desktop:Tables_SIS%20Presentation%205-14.docx!OLE_LINK23" TargetMode="External"/><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Macintosh%20HD:Users:tarynhassinger:Desktop:Tables_SIS%20Presentation.docx!OLE_LINK9" TargetMode="External"/><Relationship Id="rId5" Type="http://schemas.openxmlformats.org/officeDocument/2006/relationships/oleObject" Target="Macintosh%20HD:Users:tarynhassinger:Desktop:Tables_SIS%20Presentation%205-14.docx!OLE_LINK19" TargetMode="External"/><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lstStyle/>
          <a:p>
            <a:pPr algn="ctr"/>
            <a:r>
              <a:rPr lang="en-US" sz="2800" dirty="0" smtClean="0">
                <a:solidFill>
                  <a:schemeClr val="tx1"/>
                </a:solidFill>
              </a:rPr>
              <a:t>Duration of antimicrobials for </a:t>
            </a:r>
            <a:r>
              <a:rPr lang="en-US" sz="2800" dirty="0" err="1" smtClean="0">
                <a:solidFill>
                  <a:schemeClr val="tx1"/>
                </a:solidFill>
              </a:rPr>
              <a:t>intraabdominal</a:t>
            </a:r>
            <a:r>
              <a:rPr lang="en-US" sz="2800" dirty="0" smtClean="0">
                <a:solidFill>
                  <a:schemeClr val="tx1"/>
                </a:solidFill>
              </a:rPr>
              <a:t> infection does not prevent treatment failure among </a:t>
            </a:r>
            <a:br>
              <a:rPr lang="en-US" sz="2800" dirty="0" smtClean="0">
                <a:solidFill>
                  <a:schemeClr val="tx1"/>
                </a:solidFill>
              </a:rPr>
            </a:br>
            <a:r>
              <a:rPr lang="en-US" sz="2800" dirty="0" smtClean="0">
                <a:solidFill>
                  <a:schemeClr val="tx1"/>
                </a:solidFill>
              </a:rPr>
              <a:t>high-risk patients</a:t>
            </a:r>
            <a:endParaRPr lang="en-US" sz="2800" dirty="0"/>
          </a:p>
        </p:txBody>
      </p:sp>
      <p:sp>
        <p:nvSpPr>
          <p:cNvPr id="7" name="Subtitle 6"/>
          <p:cNvSpPr>
            <a:spLocks noGrp="1"/>
          </p:cNvSpPr>
          <p:nvPr>
            <p:ph type="subTitle" idx="1"/>
          </p:nvPr>
        </p:nvSpPr>
        <p:spPr>
          <a:xfrm>
            <a:off x="685800" y="3505200"/>
            <a:ext cx="7848600" cy="1752600"/>
          </a:xfrm>
        </p:spPr>
        <p:txBody>
          <a:bodyPr>
            <a:normAutofit/>
          </a:bodyPr>
          <a:lstStyle/>
          <a:p>
            <a:endParaRPr lang="en-US" dirty="0" smtClean="0"/>
          </a:p>
          <a:p>
            <a:pPr algn="ctr"/>
            <a:r>
              <a:rPr lang="en-US" dirty="0" smtClean="0"/>
              <a:t>Taryn E. Hassinger MD, </a:t>
            </a:r>
          </a:p>
          <a:p>
            <a:pPr algn="ctr"/>
            <a:r>
              <a:rPr lang="en-US" sz="1800" dirty="0" smtClean="0"/>
              <a:t>Christopher A. Guidry MD MS, Robert G. Sawyer MD</a:t>
            </a:r>
          </a:p>
          <a:p>
            <a:pPr algn="ctr"/>
            <a:r>
              <a:rPr lang="en-US" sz="1700" i="1" dirty="0" smtClean="0"/>
              <a:t>Department of Surgery, University of Virginia Health System, Charlottesville VA</a:t>
            </a:r>
            <a:endParaRPr lang="en-US" sz="17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sp>
        <p:nvSpPr>
          <p:cNvPr id="11" name="TextBox 10"/>
          <p:cNvSpPr txBox="1"/>
          <p:nvPr/>
        </p:nvSpPr>
        <p:spPr>
          <a:xfrm>
            <a:off x="5880100" y="2218267"/>
            <a:ext cx="3200400" cy="738664"/>
          </a:xfrm>
          <a:prstGeom prst="rect">
            <a:avLst/>
          </a:prstGeom>
          <a:noFill/>
        </p:spPr>
        <p:txBody>
          <a:bodyPr wrap="square" rtlCol="0">
            <a:spAutoFit/>
          </a:bodyPr>
          <a:lstStyle/>
          <a:p>
            <a:r>
              <a:rPr lang="en-US" sz="1400" i="1" dirty="0" smtClean="0"/>
              <a:t>Patient Demographics and</a:t>
            </a:r>
          </a:p>
          <a:p>
            <a:r>
              <a:rPr lang="en-US" sz="1400" i="1" dirty="0" smtClean="0"/>
              <a:t>Infection Characteristics Based on</a:t>
            </a:r>
          </a:p>
          <a:p>
            <a:r>
              <a:rPr lang="en-US" sz="1400" i="1" dirty="0" smtClean="0"/>
              <a:t>Presence of Composite Outcome</a:t>
            </a:r>
            <a:endParaRPr lang="en-US" sz="1400" i="1" dirty="0"/>
          </a:p>
        </p:txBody>
      </p:sp>
      <p:graphicFrame>
        <p:nvGraphicFramePr>
          <p:cNvPr id="31749" name="Object 5"/>
          <p:cNvGraphicFramePr>
            <a:graphicFrameLocks noChangeAspect="1"/>
          </p:cNvGraphicFramePr>
          <p:nvPr/>
        </p:nvGraphicFramePr>
        <p:xfrm>
          <a:off x="177800" y="1600200"/>
          <a:ext cx="5740400" cy="533400"/>
        </p:xfrm>
        <a:graphic>
          <a:graphicData uri="http://schemas.openxmlformats.org/presentationml/2006/ole">
            <p:oleObj spid="_x0000_s61444" name="Document" r:id="rId4" imgW="5740189" imgH="533380" progId="Word.Document.12">
              <p:link updateAutomatic="1"/>
            </p:oleObj>
          </a:graphicData>
        </a:graphic>
      </p:graphicFrame>
      <p:graphicFrame>
        <p:nvGraphicFramePr>
          <p:cNvPr id="31752" name="Object 8"/>
          <p:cNvGraphicFramePr>
            <a:graphicFrameLocks noChangeAspect="1"/>
          </p:cNvGraphicFramePr>
          <p:nvPr/>
        </p:nvGraphicFramePr>
        <p:xfrm>
          <a:off x="177800" y="2218267"/>
          <a:ext cx="5740400" cy="2349500"/>
        </p:xfrm>
        <a:graphic>
          <a:graphicData uri="http://schemas.openxmlformats.org/presentationml/2006/ole">
            <p:oleObj spid="_x0000_s61445" name="Document" r:id="rId5" imgW="5740189" imgH="2349414" progId="Word.Document.12">
              <p:link updateAutomatic="1"/>
            </p:oleObj>
          </a:graphicData>
        </a:graphic>
      </p:graphicFrame>
      <p:sp>
        <p:nvSpPr>
          <p:cNvPr id="6" name="Rectangle 5"/>
          <p:cNvSpPr/>
          <p:nvPr/>
        </p:nvSpPr>
        <p:spPr>
          <a:xfrm>
            <a:off x="279400" y="2895600"/>
            <a:ext cx="5600700" cy="127000"/>
          </a:xfrm>
          <a:prstGeom prst="rect">
            <a:avLst/>
          </a:prstGeom>
          <a:solidFill>
            <a:srgbClr val="000090">
              <a:alpha val="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18200" y="4191000"/>
            <a:ext cx="2945417" cy="923330"/>
          </a:xfrm>
          <a:prstGeom prst="rect">
            <a:avLst/>
          </a:prstGeom>
          <a:noFill/>
        </p:spPr>
        <p:txBody>
          <a:bodyPr wrap="square" rtlCol="0">
            <a:spAutoFit/>
          </a:bodyPr>
          <a:lstStyle/>
          <a:p>
            <a:pPr marL="342900" indent="-342900">
              <a:buFont typeface="+mj-lt"/>
              <a:buAutoNum type="arabicPeriod"/>
            </a:pPr>
            <a:r>
              <a:rPr lang="en-US" dirty="0" smtClean="0"/>
              <a:t>Steroid use</a:t>
            </a:r>
          </a:p>
          <a:p>
            <a:pPr marL="342900" indent="-342900">
              <a:buFont typeface="+mj-lt"/>
              <a:buAutoNum type="arabicPeriod"/>
            </a:pPr>
            <a:r>
              <a:rPr lang="en-US" dirty="0" smtClean="0"/>
              <a:t>Hospital-acquired infection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sp>
        <p:nvSpPr>
          <p:cNvPr id="11" name="TextBox 10"/>
          <p:cNvSpPr txBox="1"/>
          <p:nvPr/>
        </p:nvSpPr>
        <p:spPr>
          <a:xfrm>
            <a:off x="5880100" y="2218267"/>
            <a:ext cx="3200400" cy="738664"/>
          </a:xfrm>
          <a:prstGeom prst="rect">
            <a:avLst/>
          </a:prstGeom>
          <a:noFill/>
        </p:spPr>
        <p:txBody>
          <a:bodyPr wrap="square" rtlCol="0">
            <a:spAutoFit/>
          </a:bodyPr>
          <a:lstStyle/>
          <a:p>
            <a:r>
              <a:rPr lang="en-US" sz="1400" i="1" dirty="0" smtClean="0"/>
              <a:t>Patient Demographics and</a:t>
            </a:r>
          </a:p>
          <a:p>
            <a:r>
              <a:rPr lang="en-US" sz="1400" i="1" dirty="0" smtClean="0"/>
              <a:t>Infection Characteristics Based on</a:t>
            </a:r>
          </a:p>
          <a:p>
            <a:r>
              <a:rPr lang="en-US" sz="1400" i="1" dirty="0" smtClean="0"/>
              <a:t>Presence of Composite Outcome</a:t>
            </a:r>
            <a:endParaRPr lang="en-US" sz="1400" i="1" dirty="0"/>
          </a:p>
        </p:txBody>
      </p:sp>
      <p:graphicFrame>
        <p:nvGraphicFramePr>
          <p:cNvPr id="31749" name="Object 5"/>
          <p:cNvGraphicFramePr>
            <a:graphicFrameLocks noChangeAspect="1"/>
          </p:cNvGraphicFramePr>
          <p:nvPr/>
        </p:nvGraphicFramePr>
        <p:xfrm>
          <a:off x="177800" y="1600200"/>
          <a:ext cx="5740400" cy="533400"/>
        </p:xfrm>
        <a:graphic>
          <a:graphicData uri="http://schemas.openxmlformats.org/presentationml/2006/ole">
            <p:oleObj spid="_x0000_s63492" name="Document" r:id="rId4" imgW="5740189" imgH="533380" progId="Word.Document.12">
              <p:link updateAutomatic="1"/>
            </p:oleObj>
          </a:graphicData>
        </a:graphic>
      </p:graphicFrame>
      <p:graphicFrame>
        <p:nvGraphicFramePr>
          <p:cNvPr id="31752" name="Object 8"/>
          <p:cNvGraphicFramePr>
            <a:graphicFrameLocks noChangeAspect="1"/>
          </p:cNvGraphicFramePr>
          <p:nvPr/>
        </p:nvGraphicFramePr>
        <p:xfrm>
          <a:off x="177800" y="2218267"/>
          <a:ext cx="5740400" cy="2349500"/>
        </p:xfrm>
        <a:graphic>
          <a:graphicData uri="http://schemas.openxmlformats.org/presentationml/2006/ole">
            <p:oleObj spid="_x0000_s63493" name="Document" r:id="rId5" imgW="5740189" imgH="2349414" progId="Word.Document.12">
              <p:link updateAutomatic="1"/>
            </p:oleObj>
          </a:graphicData>
        </a:graphic>
      </p:graphicFrame>
      <p:sp>
        <p:nvSpPr>
          <p:cNvPr id="6" name="Rectangle 5"/>
          <p:cNvSpPr/>
          <p:nvPr/>
        </p:nvSpPr>
        <p:spPr>
          <a:xfrm>
            <a:off x="279400" y="3022600"/>
            <a:ext cx="5600700" cy="495300"/>
          </a:xfrm>
          <a:prstGeom prst="rect">
            <a:avLst/>
          </a:prstGeom>
          <a:solidFill>
            <a:srgbClr val="000090">
              <a:alpha val="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18200" y="4191000"/>
            <a:ext cx="2945417" cy="1200329"/>
          </a:xfrm>
          <a:prstGeom prst="rect">
            <a:avLst/>
          </a:prstGeom>
          <a:noFill/>
        </p:spPr>
        <p:txBody>
          <a:bodyPr wrap="square" rtlCol="0">
            <a:spAutoFit/>
          </a:bodyPr>
          <a:lstStyle/>
          <a:p>
            <a:pPr marL="342900" indent="-342900">
              <a:buFont typeface="+mj-lt"/>
              <a:buAutoNum type="arabicPeriod"/>
            </a:pPr>
            <a:r>
              <a:rPr lang="en-US" dirty="0" smtClean="0"/>
              <a:t>Steroid use</a:t>
            </a:r>
          </a:p>
          <a:p>
            <a:pPr marL="342900" indent="-342900">
              <a:buFont typeface="+mj-lt"/>
              <a:buAutoNum type="arabicPeriod"/>
            </a:pPr>
            <a:r>
              <a:rPr lang="en-US" dirty="0" smtClean="0"/>
              <a:t>Hospital-acquired infection</a:t>
            </a:r>
          </a:p>
          <a:p>
            <a:pPr marL="342900" indent="-342900">
              <a:buFont typeface="+mj-lt"/>
              <a:buAutoNum type="arabicPeriod"/>
            </a:pPr>
            <a:r>
              <a:rPr lang="en-US" dirty="0" smtClean="0"/>
              <a:t>APACHE II &gt; 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graphicFrame>
        <p:nvGraphicFramePr>
          <p:cNvPr id="36866" name="Object 2"/>
          <p:cNvGraphicFramePr>
            <a:graphicFrameLocks noChangeAspect="1"/>
          </p:cNvGraphicFramePr>
          <p:nvPr/>
        </p:nvGraphicFramePr>
        <p:xfrm>
          <a:off x="101600" y="1625600"/>
          <a:ext cx="5740400" cy="533400"/>
        </p:xfrm>
        <a:graphic>
          <a:graphicData uri="http://schemas.openxmlformats.org/presentationml/2006/ole">
            <p:oleObj spid="_x0000_s36871" name="Document" r:id="rId3" imgW="5740189" imgH="533380" progId="Word.Document.12">
              <p:link updateAutomatic="1"/>
            </p:oleObj>
          </a:graphicData>
        </a:graphic>
      </p:graphicFrame>
      <p:sp>
        <p:nvSpPr>
          <p:cNvPr id="4" name="TextBox 3"/>
          <p:cNvSpPr txBox="1"/>
          <p:nvPr/>
        </p:nvSpPr>
        <p:spPr>
          <a:xfrm>
            <a:off x="5918200" y="1866900"/>
            <a:ext cx="3225800" cy="738664"/>
          </a:xfrm>
          <a:prstGeom prst="rect">
            <a:avLst/>
          </a:prstGeom>
          <a:noFill/>
        </p:spPr>
        <p:txBody>
          <a:bodyPr wrap="square" rtlCol="0">
            <a:spAutoFit/>
          </a:bodyPr>
          <a:lstStyle/>
          <a:p>
            <a:r>
              <a:rPr lang="en-US" sz="1400" i="1" dirty="0" smtClean="0"/>
              <a:t>Patient Demographics and Infection Characteristics Based on Presence of Composite Outcome</a:t>
            </a:r>
            <a:endParaRPr lang="en-US" sz="1400" i="1" dirty="0"/>
          </a:p>
        </p:txBody>
      </p:sp>
      <p:graphicFrame>
        <p:nvGraphicFramePr>
          <p:cNvPr id="36870" name="Object 6"/>
          <p:cNvGraphicFramePr>
            <a:graphicFrameLocks noChangeAspect="1"/>
          </p:cNvGraphicFramePr>
          <p:nvPr/>
        </p:nvGraphicFramePr>
        <p:xfrm>
          <a:off x="101600" y="2034064"/>
          <a:ext cx="5740400" cy="2095500"/>
        </p:xfrm>
        <a:graphic>
          <a:graphicData uri="http://schemas.openxmlformats.org/presentationml/2006/ole">
            <p:oleObj spid="_x0000_s36872" name="Document" r:id="rId4" imgW="5740189" imgH="2095423" progId="Word.Document.12">
              <p:link updateAutomatic="1"/>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graphicFrame>
        <p:nvGraphicFramePr>
          <p:cNvPr id="36866" name="Object 2"/>
          <p:cNvGraphicFramePr>
            <a:graphicFrameLocks noChangeAspect="1"/>
          </p:cNvGraphicFramePr>
          <p:nvPr/>
        </p:nvGraphicFramePr>
        <p:xfrm>
          <a:off x="101600" y="1625600"/>
          <a:ext cx="5740400" cy="533400"/>
        </p:xfrm>
        <a:graphic>
          <a:graphicData uri="http://schemas.openxmlformats.org/presentationml/2006/ole">
            <p:oleObj spid="_x0000_s65540" name="Document" r:id="rId4" imgW="5740189" imgH="533380" progId="Word.Document.12">
              <p:link updateAutomatic="1"/>
            </p:oleObj>
          </a:graphicData>
        </a:graphic>
      </p:graphicFrame>
      <p:sp>
        <p:nvSpPr>
          <p:cNvPr id="4" name="TextBox 3"/>
          <p:cNvSpPr txBox="1"/>
          <p:nvPr/>
        </p:nvSpPr>
        <p:spPr>
          <a:xfrm>
            <a:off x="5918200" y="1866900"/>
            <a:ext cx="3225800" cy="738664"/>
          </a:xfrm>
          <a:prstGeom prst="rect">
            <a:avLst/>
          </a:prstGeom>
          <a:noFill/>
        </p:spPr>
        <p:txBody>
          <a:bodyPr wrap="square" rtlCol="0">
            <a:spAutoFit/>
          </a:bodyPr>
          <a:lstStyle/>
          <a:p>
            <a:r>
              <a:rPr lang="en-US" sz="1400" i="1" dirty="0" smtClean="0"/>
              <a:t>Patient Demographics and Infection Characteristics Based on Presence of Composite Outcome</a:t>
            </a:r>
            <a:endParaRPr lang="en-US" sz="1400" i="1" dirty="0"/>
          </a:p>
        </p:txBody>
      </p:sp>
      <p:graphicFrame>
        <p:nvGraphicFramePr>
          <p:cNvPr id="36870" name="Object 6"/>
          <p:cNvGraphicFramePr>
            <a:graphicFrameLocks noChangeAspect="1"/>
          </p:cNvGraphicFramePr>
          <p:nvPr/>
        </p:nvGraphicFramePr>
        <p:xfrm>
          <a:off x="101600" y="2034064"/>
          <a:ext cx="5740400" cy="2095500"/>
        </p:xfrm>
        <a:graphic>
          <a:graphicData uri="http://schemas.openxmlformats.org/presentationml/2006/ole">
            <p:oleObj spid="_x0000_s65541" name="Document" r:id="rId5" imgW="5740189" imgH="2095423" progId="Word.Document.12">
              <p:link updateAutomatic="1"/>
            </p:oleObj>
          </a:graphicData>
        </a:graphic>
      </p:graphicFrame>
      <p:sp>
        <p:nvSpPr>
          <p:cNvPr id="6" name="Rectangle 5"/>
          <p:cNvSpPr/>
          <p:nvPr/>
        </p:nvSpPr>
        <p:spPr>
          <a:xfrm>
            <a:off x="101600" y="3340100"/>
            <a:ext cx="5740400" cy="139700"/>
          </a:xfrm>
          <a:prstGeom prst="rect">
            <a:avLst/>
          </a:prstGeom>
          <a:solidFill>
            <a:srgbClr val="000090">
              <a:alpha val="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918200" y="4129564"/>
            <a:ext cx="2945417" cy="1754327"/>
          </a:xfrm>
          <a:prstGeom prst="rect">
            <a:avLst/>
          </a:prstGeom>
          <a:noFill/>
        </p:spPr>
        <p:txBody>
          <a:bodyPr wrap="square" rtlCol="0">
            <a:spAutoFit/>
          </a:bodyPr>
          <a:lstStyle/>
          <a:p>
            <a:pPr marL="342900" indent="-342900">
              <a:buFont typeface="+mj-lt"/>
              <a:buAutoNum type="arabicPeriod"/>
            </a:pPr>
            <a:r>
              <a:rPr lang="en-US" dirty="0" smtClean="0"/>
              <a:t>Steroid use</a:t>
            </a:r>
          </a:p>
          <a:p>
            <a:pPr marL="342900" indent="-342900">
              <a:buFont typeface="+mj-lt"/>
              <a:buAutoNum type="arabicPeriod"/>
            </a:pPr>
            <a:r>
              <a:rPr lang="en-US" dirty="0" smtClean="0"/>
              <a:t>Hospital-acquired infection</a:t>
            </a:r>
          </a:p>
          <a:p>
            <a:pPr marL="342900" indent="-342900">
              <a:buFont typeface="+mj-lt"/>
              <a:buAutoNum type="arabicPeriod"/>
            </a:pPr>
            <a:r>
              <a:rPr lang="en-US" dirty="0" smtClean="0"/>
              <a:t>APACHE II &gt; 15</a:t>
            </a:r>
          </a:p>
          <a:p>
            <a:pPr marL="342900" indent="-342900">
              <a:buFont typeface="+mj-lt"/>
              <a:buAutoNum type="arabicPeriod"/>
            </a:pPr>
            <a:r>
              <a:rPr lang="en-US" dirty="0" smtClean="0"/>
              <a:t>Colonic source of infection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graphicFrame>
        <p:nvGraphicFramePr>
          <p:cNvPr id="36866" name="Object 2"/>
          <p:cNvGraphicFramePr>
            <a:graphicFrameLocks noChangeAspect="1"/>
          </p:cNvGraphicFramePr>
          <p:nvPr/>
        </p:nvGraphicFramePr>
        <p:xfrm>
          <a:off x="101600" y="1625600"/>
          <a:ext cx="5740400" cy="533400"/>
        </p:xfrm>
        <a:graphic>
          <a:graphicData uri="http://schemas.openxmlformats.org/presentationml/2006/ole">
            <p:oleObj spid="_x0000_s67588" name="Document" r:id="rId4" imgW="5740189" imgH="533380" progId="Word.Document.12">
              <p:link updateAutomatic="1"/>
            </p:oleObj>
          </a:graphicData>
        </a:graphic>
      </p:graphicFrame>
      <p:sp>
        <p:nvSpPr>
          <p:cNvPr id="4" name="TextBox 3"/>
          <p:cNvSpPr txBox="1"/>
          <p:nvPr/>
        </p:nvSpPr>
        <p:spPr>
          <a:xfrm>
            <a:off x="5918200" y="1866900"/>
            <a:ext cx="3225800" cy="738664"/>
          </a:xfrm>
          <a:prstGeom prst="rect">
            <a:avLst/>
          </a:prstGeom>
          <a:noFill/>
        </p:spPr>
        <p:txBody>
          <a:bodyPr wrap="square" rtlCol="0">
            <a:spAutoFit/>
          </a:bodyPr>
          <a:lstStyle/>
          <a:p>
            <a:r>
              <a:rPr lang="en-US" sz="1400" i="1" dirty="0" smtClean="0"/>
              <a:t>Patient Demographics and Infection Characteristics Based on Presence of Composite Outcome</a:t>
            </a:r>
            <a:endParaRPr lang="en-US" sz="1400" i="1" dirty="0"/>
          </a:p>
        </p:txBody>
      </p:sp>
      <p:graphicFrame>
        <p:nvGraphicFramePr>
          <p:cNvPr id="36870" name="Object 6"/>
          <p:cNvGraphicFramePr>
            <a:graphicFrameLocks noChangeAspect="1"/>
          </p:cNvGraphicFramePr>
          <p:nvPr/>
        </p:nvGraphicFramePr>
        <p:xfrm>
          <a:off x="101600" y="2034064"/>
          <a:ext cx="5740400" cy="2095500"/>
        </p:xfrm>
        <a:graphic>
          <a:graphicData uri="http://schemas.openxmlformats.org/presentationml/2006/ole">
            <p:oleObj spid="_x0000_s67589" name="Document" r:id="rId5" imgW="5740189" imgH="2095423" progId="Word.Document.12">
              <p:link updateAutomatic="1"/>
            </p:oleObj>
          </a:graphicData>
        </a:graphic>
      </p:graphicFrame>
      <p:sp>
        <p:nvSpPr>
          <p:cNvPr id="6" name="Rectangle 5"/>
          <p:cNvSpPr/>
          <p:nvPr/>
        </p:nvSpPr>
        <p:spPr>
          <a:xfrm>
            <a:off x="101600" y="3340100"/>
            <a:ext cx="5740400" cy="139700"/>
          </a:xfrm>
          <a:prstGeom prst="rect">
            <a:avLst/>
          </a:prstGeom>
          <a:solidFill>
            <a:srgbClr val="000090">
              <a:alpha val="0"/>
            </a:srgb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918200" y="4129564"/>
            <a:ext cx="2945417" cy="1754327"/>
          </a:xfrm>
          <a:prstGeom prst="rect">
            <a:avLst/>
          </a:prstGeom>
          <a:noFill/>
        </p:spPr>
        <p:txBody>
          <a:bodyPr wrap="square" rtlCol="0">
            <a:spAutoFit/>
          </a:bodyPr>
          <a:lstStyle/>
          <a:p>
            <a:pPr marL="342900" indent="-342900">
              <a:buFont typeface="+mj-lt"/>
              <a:buAutoNum type="arabicPeriod"/>
            </a:pPr>
            <a:r>
              <a:rPr lang="en-US" dirty="0" smtClean="0"/>
              <a:t>Steroid use</a:t>
            </a:r>
          </a:p>
          <a:p>
            <a:pPr marL="342900" indent="-342900">
              <a:buFont typeface="+mj-lt"/>
              <a:buAutoNum type="arabicPeriod"/>
            </a:pPr>
            <a:r>
              <a:rPr lang="en-US" dirty="0" smtClean="0"/>
              <a:t>Hospital-acquired infection</a:t>
            </a:r>
          </a:p>
          <a:p>
            <a:pPr marL="342900" indent="-342900">
              <a:buFont typeface="+mj-lt"/>
              <a:buAutoNum type="arabicPeriod"/>
            </a:pPr>
            <a:r>
              <a:rPr lang="en-US" dirty="0" smtClean="0"/>
              <a:t>APACHE II &gt; 15</a:t>
            </a:r>
          </a:p>
          <a:p>
            <a:pPr marL="342900" indent="-342900">
              <a:buFont typeface="+mj-lt"/>
              <a:buAutoNum type="arabicPeriod"/>
            </a:pPr>
            <a:r>
              <a:rPr lang="en-US" dirty="0" smtClean="0"/>
              <a:t>Colonic source of infection</a:t>
            </a:r>
          </a:p>
        </p:txBody>
      </p:sp>
      <p:sp>
        <p:nvSpPr>
          <p:cNvPr id="8" name="Rectangle 7"/>
          <p:cNvSpPr/>
          <p:nvPr/>
        </p:nvSpPr>
        <p:spPr>
          <a:xfrm>
            <a:off x="101600" y="2866946"/>
            <a:ext cx="5740400" cy="163036"/>
          </a:xfrm>
          <a:prstGeom prst="rect">
            <a:avLst/>
          </a:prstGeom>
          <a:solidFill>
            <a:srgbClr val="000090">
              <a:alpha val="0"/>
            </a:srgb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Stratification</a:t>
            </a:r>
            <a:endParaRPr lang="en-US" dirty="0"/>
          </a:p>
        </p:txBody>
      </p:sp>
      <p:sp>
        <p:nvSpPr>
          <p:cNvPr id="11" name="TextBox 10"/>
          <p:cNvSpPr txBox="1"/>
          <p:nvPr/>
        </p:nvSpPr>
        <p:spPr>
          <a:xfrm>
            <a:off x="6488717" y="1689100"/>
            <a:ext cx="2374900" cy="954107"/>
          </a:xfrm>
          <a:prstGeom prst="rect">
            <a:avLst/>
          </a:prstGeom>
          <a:noFill/>
        </p:spPr>
        <p:txBody>
          <a:bodyPr wrap="square" rtlCol="0">
            <a:spAutoFit/>
          </a:bodyPr>
          <a:lstStyle/>
          <a:p>
            <a:r>
              <a:rPr lang="en-US" sz="1400" i="1" dirty="0" smtClean="0"/>
              <a:t>Patient Demographics and Infection Characteristics Based on Presence of Risk Factors </a:t>
            </a:r>
          </a:p>
        </p:txBody>
      </p:sp>
      <p:pic>
        <p:nvPicPr>
          <p:cNvPr id="18" name="Picture 17"/>
          <p:cNvPicPr>
            <a:picLocks noChangeAspect="1"/>
          </p:cNvPicPr>
          <p:nvPr/>
        </p:nvPicPr>
        <p:blipFill>
          <a:blip r:embed="rId3"/>
          <a:stretch>
            <a:fillRect/>
          </a:stretch>
        </p:blipFill>
        <p:spPr>
          <a:xfrm>
            <a:off x="266700" y="1295400"/>
            <a:ext cx="6096000" cy="4267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Stratification</a:t>
            </a:r>
            <a:endParaRPr lang="en-US" dirty="0"/>
          </a:p>
        </p:txBody>
      </p:sp>
      <p:sp>
        <p:nvSpPr>
          <p:cNvPr id="11" name="TextBox 10"/>
          <p:cNvSpPr txBox="1"/>
          <p:nvPr/>
        </p:nvSpPr>
        <p:spPr>
          <a:xfrm>
            <a:off x="6488717" y="1689100"/>
            <a:ext cx="2374900" cy="954107"/>
          </a:xfrm>
          <a:prstGeom prst="rect">
            <a:avLst/>
          </a:prstGeom>
          <a:noFill/>
        </p:spPr>
        <p:txBody>
          <a:bodyPr wrap="square" rtlCol="0">
            <a:spAutoFit/>
          </a:bodyPr>
          <a:lstStyle/>
          <a:p>
            <a:r>
              <a:rPr lang="en-US" sz="1400" i="1" dirty="0" smtClean="0"/>
              <a:t>Patient Demographics and Infection Characteristics Based on Presence of Risk Factors </a:t>
            </a:r>
          </a:p>
        </p:txBody>
      </p:sp>
      <p:pic>
        <p:nvPicPr>
          <p:cNvPr id="18" name="Picture 17"/>
          <p:cNvPicPr>
            <a:picLocks noChangeAspect="1"/>
          </p:cNvPicPr>
          <p:nvPr/>
        </p:nvPicPr>
        <p:blipFill>
          <a:blip r:embed="rId3"/>
          <a:stretch>
            <a:fillRect/>
          </a:stretch>
        </p:blipFill>
        <p:spPr>
          <a:xfrm>
            <a:off x="266700" y="1346200"/>
            <a:ext cx="6096000" cy="4267200"/>
          </a:xfrm>
          <a:prstGeom prst="rect">
            <a:avLst/>
          </a:prstGeom>
        </p:spPr>
      </p:pic>
      <p:sp>
        <p:nvSpPr>
          <p:cNvPr id="5" name="Rectangle 4"/>
          <p:cNvSpPr/>
          <p:nvPr/>
        </p:nvSpPr>
        <p:spPr>
          <a:xfrm>
            <a:off x="266700" y="1905000"/>
            <a:ext cx="5676900" cy="1270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6700" y="5143500"/>
            <a:ext cx="5676900" cy="1270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6700" y="4997450"/>
            <a:ext cx="5676900" cy="1270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66700" y="4254500"/>
            <a:ext cx="5676900" cy="1270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6700" y="3352800"/>
            <a:ext cx="5676900" cy="2794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6700" y="4413250"/>
            <a:ext cx="5676900" cy="2794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66700" y="5295900"/>
            <a:ext cx="5676900" cy="1270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smtClean="0"/>
              <a:t>Factor Stratification</a:t>
            </a:r>
            <a:endParaRPr lang="en-US"/>
          </a:p>
        </p:txBody>
      </p:sp>
      <p:sp>
        <p:nvSpPr>
          <p:cNvPr id="4" name="TextBox 3"/>
          <p:cNvSpPr txBox="1"/>
          <p:nvPr/>
        </p:nvSpPr>
        <p:spPr>
          <a:xfrm>
            <a:off x="6261100" y="2070100"/>
            <a:ext cx="2831117" cy="954107"/>
          </a:xfrm>
          <a:prstGeom prst="rect">
            <a:avLst/>
          </a:prstGeom>
          <a:noFill/>
        </p:spPr>
        <p:txBody>
          <a:bodyPr wrap="square" rtlCol="0">
            <a:spAutoFit/>
          </a:bodyPr>
          <a:lstStyle/>
          <a:p>
            <a:r>
              <a:rPr lang="en-US" sz="1400" i="1" dirty="0" smtClean="0"/>
              <a:t>Patient Demographics and Infection Characteristics Based on Presence of Risk Factors </a:t>
            </a:r>
          </a:p>
          <a:p>
            <a:endParaRPr lang="en-US" sz="1400" dirty="0"/>
          </a:p>
        </p:txBody>
      </p:sp>
      <p:graphicFrame>
        <p:nvGraphicFramePr>
          <p:cNvPr id="57347" name="Object 3"/>
          <p:cNvGraphicFramePr>
            <a:graphicFrameLocks noChangeAspect="1"/>
          </p:cNvGraphicFramePr>
          <p:nvPr/>
        </p:nvGraphicFramePr>
        <p:xfrm>
          <a:off x="165100" y="1596227"/>
          <a:ext cx="5740400" cy="533400"/>
        </p:xfrm>
        <a:graphic>
          <a:graphicData uri="http://schemas.openxmlformats.org/presentationml/2006/ole">
            <p:oleObj spid="_x0000_s70660" name="Document" r:id="rId3" imgW="5740189" imgH="533380" progId="Word.Document.12">
              <p:link updateAutomatic="1"/>
            </p:oleObj>
          </a:graphicData>
        </a:graphic>
      </p:graphicFrame>
      <p:pic>
        <p:nvPicPr>
          <p:cNvPr id="13" name="Picture 12"/>
          <p:cNvPicPr>
            <a:picLocks noChangeAspect="1"/>
          </p:cNvPicPr>
          <p:nvPr/>
        </p:nvPicPr>
        <p:blipFill>
          <a:blip r:embed="rId4"/>
          <a:stretch>
            <a:fillRect/>
          </a:stretch>
        </p:blipFill>
        <p:spPr>
          <a:xfrm>
            <a:off x="165100" y="2000250"/>
            <a:ext cx="6096000" cy="2857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smtClean="0"/>
              <a:t>Factor Stratification</a:t>
            </a:r>
            <a:endParaRPr lang="en-US"/>
          </a:p>
        </p:txBody>
      </p:sp>
      <p:sp>
        <p:nvSpPr>
          <p:cNvPr id="4" name="TextBox 3"/>
          <p:cNvSpPr txBox="1"/>
          <p:nvPr/>
        </p:nvSpPr>
        <p:spPr>
          <a:xfrm>
            <a:off x="6261100" y="2070100"/>
            <a:ext cx="2831117" cy="954107"/>
          </a:xfrm>
          <a:prstGeom prst="rect">
            <a:avLst/>
          </a:prstGeom>
          <a:noFill/>
        </p:spPr>
        <p:txBody>
          <a:bodyPr wrap="square" rtlCol="0">
            <a:spAutoFit/>
          </a:bodyPr>
          <a:lstStyle/>
          <a:p>
            <a:r>
              <a:rPr lang="en-US" sz="1400" i="1" dirty="0" smtClean="0"/>
              <a:t>Patient Demographics and Infection Characteristics Based on Presence of Risk Factors </a:t>
            </a:r>
          </a:p>
          <a:p>
            <a:endParaRPr lang="en-US" sz="1400" dirty="0"/>
          </a:p>
        </p:txBody>
      </p:sp>
      <p:graphicFrame>
        <p:nvGraphicFramePr>
          <p:cNvPr id="57347" name="Object 3"/>
          <p:cNvGraphicFramePr>
            <a:graphicFrameLocks noChangeAspect="1"/>
          </p:cNvGraphicFramePr>
          <p:nvPr/>
        </p:nvGraphicFramePr>
        <p:xfrm>
          <a:off x="165100" y="1596227"/>
          <a:ext cx="5740400" cy="533400"/>
        </p:xfrm>
        <a:graphic>
          <a:graphicData uri="http://schemas.openxmlformats.org/presentationml/2006/ole">
            <p:oleObj spid="_x0000_s105475" name="Document" r:id="rId4" imgW="5740189" imgH="533380" progId="Word.Document.12">
              <p:link updateAutomatic="1"/>
            </p:oleObj>
          </a:graphicData>
        </a:graphic>
      </p:graphicFrame>
      <p:pic>
        <p:nvPicPr>
          <p:cNvPr id="13" name="Picture 12"/>
          <p:cNvPicPr>
            <a:picLocks noChangeAspect="1"/>
          </p:cNvPicPr>
          <p:nvPr/>
        </p:nvPicPr>
        <p:blipFill>
          <a:blip r:embed="rId5"/>
          <a:stretch>
            <a:fillRect/>
          </a:stretch>
        </p:blipFill>
        <p:spPr>
          <a:xfrm>
            <a:off x="165100" y="2000250"/>
            <a:ext cx="6096000" cy="2857500"/>
          </a:xfrm>
          <a:prstGeom prst="rect">
            <a:avLst/>
          </a:prstGeom>
        </p:spPr>
      </p:pic>
      <p:sp>
        <p:nvSpPr>
          <p:cNvPr id="7" name="Rectangle 6"/>
          <p:cNvSpPr/>
          <p:nvPr/>
        </p:nvSpPr>
        <p:spPr>
          <a:xfrm>
            <a:off x="165100" y="3911600"/>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5100" y="4241800"/>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5100" y="2997200"/>
            <a:ext cx="5740400" cy="2667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5100" y="2851150"/>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smtClean="0"/>
              <a:t>Factor Stratification</a:t>
            </a:r>
            <a:endParaRPr lang="en-US"/>
          </a:p>
        </p:txBody>
      </p:sp>
      <p:sp>
        <p:nvSpPr>
          <p:cNvPr id="4" name="TextBox 3"/>
          <p:cNvSpPr txBox="1"/>
          <p:nvPr/>
        </p:nvSpPr>
        <p:spPr>
          <a:xfrm>
            <a:off x="6261100" y="2070100"/>
            <a:ext cx="2831117" cy="954107"/>
          </a:xfrm>
          <a:prstGeom prst="rect">
            <a:avLst/>
          </a:prstGeom>
          <a:noFill/>
        </p:spPr>
        <p:txBody>
          <a:bodyPr wrap="square" rtlCol="0">
            <a:spAutoFit/>
          </a:bodyPr>
          <a:lstStyle/>
          <a:p>
            <a:r>
              <a:rPr lang="en-US" sz="1400" i="1" dirty="0" smtClean="0"/>
              <a:t>Patient Demographics and Infection Characteristics Based on Presence of Risk Factors </a:t>
            </a:r>
          </a:p>
          <a:p>
            <a:endParaRPr lang="en-US" sz="1400" dirty="0"/>
          </a:p>
        </p:txBody>
      </p:sp>
      <p:graphicFrame>
        <p:nvGraphicFramePr>
          <p:cNvPr id="57347" name="Object 3"/>
          <p:cNvGraphicFramePr>
            <a:graphicFrameLocks noChangeAspect="1"/>
          </p:cNvGraphicFramePr>
          <p:nvPr/>
        </p:nvGraphicFramePr>
        <p:xfrm>
          <a:off x="165100" y="1596227"/>
          <a:ext cx="5740400" cy="533400"/>
        </p:xfrm>
        <a:graphic>
          <a:graphicData uri="http://schemas.openxmlformats.org/presentationml/2006/ole">
            <p:oleObj spid="_x0000_s106499" name="Document" r:id="rId4" imgW="5740189" imgH="533380" progId="Word.Document.12">
              <p:link updateAutomatic="1"/>
            </p:oleObj>
          </a:graphicData>
        </a:graphic>
      </p:graphicFrame>
      <p:pic>
        <p:nvPicPr>
          <p:cNvPr id="13" name="Picture 12"/>
          <p:cNvPicPr>
            <a:picLocks noChangeAspect="1"/>
          </p:cNvPicPr>
          <p:nvPr/>
        </p:nvPicPr>
        <p:blipFill>
          <a:blip r:embed="rId5"/>
          <a:stretch>
            <a:fillRect/>
          </a:stretch>
        </p:blipFill>
        <p:spPr>
          <a:xfrm>
            <a:off x="165100" y="2000250"/>
            <a:ext cx="6096000" cy="2857500"/>
          </a:xfrm>
          <a:prstGeom prst="rect">
            <a:avLst/>
          </a:prstGeom>
        </p:spPr>
      </p:pic>
      <p:sp>
        <p:nvSpPr>
          <p:cNvPr id="6" name="Rectangle 5"/>
          <p:cNvSpPr/>
          <p:nvPr/>
        </p:nvSpPr>
        <p:spPr>
          <a:xfrm>
            <a:off x="165100" y="2374900"/>
            <a:ext cx="5740400" cy="114300"/>
          </a:xfrm>
          <a:prstGeom prst="rect">
            <a:avLst/>
          </a:prstGeom>
          <a:solidFill>
            <a:schemeClr val="tx2">
              <a:alpha val="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65100" y="3911600"/>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5100" y="4241800"/>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65100" y="4406900"/>
            <a:ext cx="5740400" cy="114300"/>
          </a:xfrm>
          <a:prstGeom prst="rect">
            <a:avLst/>
          </a:prstGeom>
          <a:solidFill>
            <a:schemeClr val="tx2">
              <a:alpha val="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5100" y="2997200"/>
            <a:ext cx="5740400" cy="2667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5100" y="2851150"/>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Complicated </a:t>
            </a:r>
            <a:r>
              <a:rPr lang="en-US" dirty="0" err="1" smtClean="0"/>
              <a:t>IAIs</a:t>
            </a:r>
            <a:endParaRPr lang="en-US" dirty="0"/>
          </a:p>
        </p:txBody>
      </p:sp>
      <p:sp>
        <p:nvSpPr>
          <p:cNvPr id="3" name="Content Placeholder 2"/>
          <p:cNvSpPr>
            <a:spLocks noGrp="1"/>
          </p:cNvSpPr>
          <p:nvPr>
            <p:ph sz="half" idx="1"/>
          </p:nvPr>
        </p:nvSpPr>
        <p:spPr/>
        <p:txBody>
          <a:bodyPr/>
          <a:lstStyle/>
          <a:p>
            <a:r>
              <a:rPr lang="en-US" dirty="0" smtClean="0"/>
              <a:t>Complicated </a:t>
            </a:r>
            <a:r>
              <a:rPr lang="en-US" dirty="0" err="1" smtClean="0"/>
              <a:t>IAIs</a:t>
            </a:r>
            <a:r>
              <a:rPr lang="en-US" dirty="0" smtClean="0"/>
              <a:t> remain a prevalent and morbid problem</a:t>
            </a:r>
          </a:p>
          <a:p>
            <a:endParaRPr lang="en-US" dirty="0" smtClean="0"/>
          </a:p>
          <a:p>
            <a:r>
              <a:rPr lang="en-US" dirty="0" smtClean="0"/>
              <a:t>Current guidelines recommend 4-7 days of antimicrobial therapy</a:t>
            </a:r>
          </a:p>
        </p:txBody>
      </p:sp>
      <p:pic>
        <p:nvPicPr>
          <p:cNvPr id="7" name="Picture 6"/>
          <p:cNvPicPr>
            <a:picLocks noChangeAspect="1"/>
          </p:cNvPicPr>
          <p:nvPr/>
        </p:nvPicPr>
        <p:blipFill>
          <a:blip r:embed="rId3"/>
          <a:stretch>
            <a:fillRect/>
          </a:stretch>
        </p:blipFill>
        <p:spPr>
          <a:xfrm>
            <a:off x="5180750" y="1201737"/>
            <a:ext cx="3367917" cy="4718153"/>
          </a:xfrm>
          <a:prstGeom prst="rect">
            <a:avLst/>
          </a:prstGeom>
        </p:spPr>
      </p:pic>
      <p:sp>
        <p:nvSpPr>
          <p:cNvPr id="8" name="TextBox 7"/>
          <p:cNvSpPr txBox="1"/>
          <p:nvPr/>
        </p:nvSpPr>
        <p:spPr>
          <a:xfrm>
            <a:off x="457199" y="6377090"/>
            <a:ext cx="8406417" cy="400110"/>
          </a:xfrm>
          <a:prstGeom prst="rect">
            <a:avLst/>
          </a:prstGeom>
          <a:noFill/>
        </p:spPr>
        <p:txBody>
          <a:bodyPr wrap="square" rtlCol="0">
            <a:spAutoFit/>
          </a:bodyPr>
          <a:lstStyle/>
          <a:p>
            <a:r>
              <a:rPr lang="en-US" sz="1000" i="1" dirty="0" smtClean="0"/>
              <a:t>1. </a:t>
            </a:r>
            <a:r>
              <a:rPr lang="en-US" sz="1000" i="1" dirty="0" err="1" smtClean="0"/>
              <a:t>Solomkin</a:t>
            </a:r>
            <a:r>
              <a:rPr lang="en-US" sz="1000" i="1" dirty="0" smtClean="0"/>
              <a:t> JS, </a:t>
            </a:r>
            <a:r>
              <a:rPr lang="en-US" sz="1000" i="1" dirty="0" err="1" smtClean="0"/>
              <a:t>Mazuski</a:t>
            </a:r>
            <a:r>
              <a:rPr lang="en-US" sz="1000" i="1" dirty="0" smtClean="0"/>
              <a:t> JE, Bradley JS, et al. Diagnosis and management of complicated intra-abdominal infection in adults and children: guidelines by the Surgical Infection Society and the Infectious Diseases Society of America. </a:t>
            </a:r>
            <a:r>
              <a:rPr lang="en-US" sz="1000" i="1" dirty="0" err="1" smtClean="0"/>
              <a:t>Surg</a:t>
            </a:r>
            <a:r>
              <a:rPr lang="en-US" sz="1000" i="1" dirty="0" smtClean="0"/>
              <a:t> Infect (</a:t>
            </a:r>
            <a:r>
              <a:rPr lang="en-US" sz="1000" i="1" dirty="0" err="1" smtClean="0"/>
              <a:t>Larchmt</a:t>
            </a:r>
            <a:r>
              <a:rPr lang="en-US" sz="1000" i="1" dirty="0" smtClean="0"/>
              <a:t>) 2010; 11: 79-109.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Stratification</a:t>
            </a:r>
            <a:endParaRPr lang="en-US" dirty="0"/>
          </a:p>
        </p:txBody>
      </p:sp>
      <p:graphicFrame>
        <p:nvGraphicFramePr>
          <p:cNvPr id="58371" name="Object 3"/>
          <p:cNvGraphicFramePr>
            <a:graphicFrameLocks noChangeAspect="1"/>
          </p:cNvGraphicFramePr>
          <p:nvPr/>
        </p:nvGraphicFramePr>
        <p:xfrm>
          <a:off x="165100" y="1651000"/>
          <a:ext cx="5740400" cy="533400"/>
        </p:xfrm>
        <a:graphic>
          <a:graphicData uri="http://schemas.openxmlformats.org/presentationml/2006/ole">
            <p:oleObj spid="_x0000_s59396" name="Document" r:id="rId3" imgW="5740189" imgH="533380" progId="Word.Document.12">
              <p:link updateAutomatic="1"/>
            </p:oleObj>
          </a:graphicData>
        </a:graphic>
      </p:graphicFrame>
      <p:sp>
        <p:nvSpPr>
          <p:cNvPr id="5" name="TextBox 4"/>
          <p:cNvSpPr txBox="1"/>
          <p:nvPr/>
        </p:nvSpPr>
        <p:spPr>
          <a:xfrm>
            <a:off x="6286500" y="1790700"/>
            <a:ext cx="2754917" cy="954107"/>
          </a:xfrm>
          <a:prstGeom prst="rect">
            <a:avLst/>
          </a:prstGeom>
          <a:noFill/>
        </p:spPr>
        <p:txBody>
          <a:bodyPr wrap="square" rtlCol="0">
            <a:spAutoFit/>
          </a:bodyPr>
          <a:lstStyle/>
          <a:p>
            <a:r>
              <a:rPr lang="en-US" sz="1400" i="1" dirty="0" smtClean="0"/>
              <a:t>Patient Demographics and Infection Characteristics Based on Presence of Risk Factors </a:t>
            </a:r>
          </a:p>
          <a:p>
            <a:endParaRPr lang="en-US" sz="1400" dirty="0"/>
          </a:p>
        </p:txBody>
      </p:sp>
      <p:pic>
        <p:nvPicPr>
          <p:cNvPr id="15" name="Picture 14"/>
          <p:cNvPicPr>
            <a:picLocks noChangeAspect="1"/>
          </p:cNvPicPr>
          <p:nvPr/>
        </p:nvPicPr>
        <p:blipFill>
          <a:blip r:embed="rId4"/>
          <a:stretch>
            <a:fillRect/>
          </a:stretch>
        </p:blipFill>
        <p:spPr>
          <a:xfrm>
            <a:off x="165100" y="2038350"/>
            <a:ext cx="6096000" cy="20447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Stratification</a:t>
            </a:r>
            <a:endParaRPr lang="en-US" dirty="0"/>
          </a:p>
        </p:txBody>
      </p:sp>
      <p:graphicFrame>
        <p:nvGraphicFramePr>
          <p:cNvPr id="58371" name="Object 3"/>
          <p:cNvGraphicFramePr>
            <a:graphicFrameLocks noChangeAspect="1"/>
          </p:cNvGraphicFramePr>
          <p:nvPr/>
        </p:nvGraphicFramePr>
        <p:xfrm>
          <a:off x="165100" y="1651000"/>
          <a:ext cx="5740400" cy="533400"/>
        </p:xfrm>
        <a:graphic>
          <a:graphicData uri="http://schemas.openxmlformats.org/presentationml/2006/ole">
            <p:oleObj spid="_x0000_s108547" name="Document" r:id="rId4" imgW="5740189" imgH="533380" progId="Word.Document.12">
              <p:link updateAutomatic="1"/>
            </p:oleObj>
          </a:graphicData>
        </a:graphic>
      </p:graphicFrame>
      <p:sp>
        <p:nvSpPr>
          <p:cNvPr id="5" name="TextBox 4"/>
          <p:cNvSpPr txBox="1"/>
          <p:nvPr/>
        </p:nvSpPr>
        <p:spPr>
          <a:xfrm>
            <a:off x="6286500" y="1790700"/>
            <a:ext cx="2754917" cy="954107"/>
          </a:xfrm>
          <a:prstGeom prst="rect">
            <a:avLst/>
          </a:prstGeom>
          <a:noFill/>
        </p:spPr>
        <p:txBody>
          <a:bodyPr wrap="square" rtlCol="0">
            <a:spAutoFit/>
          </a:bodyPr>
          <a:lstStyle/>
          <a:p>
            <a:r>
              <a:rPr lang="en-US" sz="1400" i="1" dirty="0" smtClean="0"/>
              <a:t>Patient Demographics and Infection Characteristics Based on Presence of Risk Factors </a:t>
            </a:r>
          </a:p>
          <a:p>
            <a:endParaRPr lang="en-US" sz="1400" dirty="0"/>
          </a:p>
        </p:txBody>
      </p:sp>
      <p:pic>
        <p:nvPicPr>
          <p:cNvPr id="15" name="Picture 14"/>
          <p:cNvPicPr>
            <a:picLocks noChangeAspect="1"/>
          </p:cNvPicPr>
          <p:nvPr/>
        </p:nvPicPr>
        <p:blipFill>
          <a:blip r:embed="rId5"/>
          <a:stretch>
            <a:fillRect/>
          </a:stretch>
        </p:blipFill>
        <p:spPr>
          <a:xfrm>
            <a:off x="165100" y="2038350"/>
            <a:ext cx="6096000" cy="2044700"/>
          </a:xfrm>
          <a:prstGeom prst="rect">
            <a:avLst/>
          </a:prstGeom>
        </p:spPr>
      </p:pic>
      <p:sp>
        <p:nvSpPr>
          <p:cNvPr id="6" name="Rectangle 5"/>
          <p:cNvSpPr/>
          <p:nvPr/>
        </p:nvSpPr>
        <p:spPr>
          <a:xfrm>
            <a:off x="165100" y="3319443"/>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Stratification</a:t>
            </a:r>
            <a:endParaRPr lang="en-US" dirty="0"/>
          </a:p>
        </p:txBody>
      </p:sp>
      <p:graphicFrame>
        <p:nvGraphicFramePr>
          <p:cNvPr id="58371" name="Object 3"/>
          <p:cNvGraphicFramePr>
            <a:graphicFrameLocks noChangeAspect="1"/>
          </p:cNvGraphicFramePr>
          <p:nvPr/>
        </p:nvGraphicFramePr>
        <p:xfrm>
          <a:off x="165100" y="1651000"/>
          <a:ext cx="5740400" cy="533400"/>
        </p:xfrm>
        <a:graphic>
          <a:graphicData uri="http://schemas.openxmlformats.org/presentationml/2006/ole">
            <p:oleObj spid="_x0000_s109571" name="Document" r:id="rId4" imgW="5740189" imgH="533380" progId="Word.Document.12">
              <p:link updateAutomatic="1"/>
            </p:oleObj>
          </a:graphicData>
        </a:graphic>
      </p:graphicFrame>
      <p:sp>
        <p:nvSpPr>
          <p:cNvPr id="5" name="TextBox 4"/>
          <p:cNvSpPr txBox="1"/>
          <p:nvPr/>
        </p:nvSpPr>
        <p:spPr>
          <a:xfrm>
            <a:off x="6286500" y="1790700"/>
            <a:ext cx="2754917" cy="954107"/>
          </a:xfrm>
          <a:prstGeom prst="rect">
            <a:avLst/>
          </a:prstGeom>
          <a:noFill/>
        </p:spPr>
        <p:txBody>
          <a:bodyPr wrap="square" rtlCol="0">
            <a:spAutoFit/>
          </a:bodyPr>
          <a:lstStyle/>
          <a:p>
            <a:r>
              <a:rPr lang="en-US" sz="1400" i="1" dirty="0" smtClean="0"/>
              <a:t>Patient Demographics and Infection Characteristics Based on Presence of Risk Factors </a:t>
            </a:r>
          </a:p>
          <a:p>
            <a:endParaRPr lang="en-US" sz="1400" dirty="0"/>
          </a:p>
        </p:txBody>
      </p:sp>
      <p:pic>
        <p:nvPicPr>
          <p:cNvPr id="15" name="Picture 14"/>
          <p:cNvPicPr>
            <a:picLocks noChangeAspect="1"/>
          </p:cNvPicPr>
          <p:nvPr/>
        </p:nvPicPr>
        <p:blipFill>
          <a:blip r:embed="rId5"/>
          <a:stretch>
            <a:fillRect/>
          </a:stretch>
        </p:blipFill>
        <p:spPr>
          <a:xfrm>
            <a:off x="165100" y="2038350"/>
            <a:ext cx="6096000" cy="2044700"/>
          </a:xfrm>
          <a:prstGeom prst="rect">
            <a:avLst/>
          </a:prstGeom>
        </p:spPr>
      </p:pic>
      <p:sp>
        <p:nvSpPr>
          <p:cNvPr id="6" name="Rectangle 5"/>
          <p:cNvSpPr/>
          <p:nvPr/>
        </p:nvSpPr>
        <p:spPr>
          <a:xfrm>
            <a:off x="165100" y="3325793"/>
            <a:ext cx="5740400" cy="1143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5100" y="2565400"/>
            <a:ext cx="5740400" cy="114300"/>
          </a:xfrm>
          <a:prstGeom prst="rect">
            <a:avLst/>
          </a:prstGeom>
          <a:solidFill>
            <a:schemeClr val="tx2">
              <a:alpha val="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65100" y="3167043"/>
            <a:ext cx="5740400" cy="114300"/>
          </a:xfrm>
          <a:prstGeom prst="rect">
            <a:avLst/>
          </a:prstGeom>
          <a:solidFill>
            <a:schemeClr val="tx2">
              <a:alpha val="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5100" y="3484543"/>
            <a:ext cx="5740400" cy="114300"/>
          </a:xfrm>
          <a:prstGeom prst="rect">
            <a:avLst/>
          </a:prstGeom>
          <a:solidFill>
            <a:schemeClr val="tx2">
              <a:alpha val="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5100" y="2863850"/>
            <a:ext cx="5740400" cy="114300"/>
          </a:xfrm>
          <a:prstGeom prst="rect">
            <a:avLst/>
          </a:prstGeom>
          <a:solidFill>
            <a:schemeClr val="tx2">
              <a:alpha val="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Stratification</a:t>
            </a:r>
            <a:endParaRPr lang="en-US" dirty="0"/>
          </a:p>
        </p:txBody>
      </p:sp>
      <p:graphicFrame>
        <p:nvGraphicFramePr>
          <p:cNvPr id="73732" name="Object 4"/>
          <p:cNvGraphicFramePr>
            <a:graphicFrameLocks noChangeAspect="1"/>
          </p:cNvGraphicFramePr>
          <p:nvPr/>
        </p:nvGraphicFramePr>
        <p:xfrm>
          <a:off x="228111" y="1955800"/>
          <a:ext cx="8627801" cy="1511300"/>
        </p:xfrm>
        <a:graphic>
          <a:graphicData uri="http://schemas.openxmlformats.org/presentationml/2006/ole">
            <p:oleObj spid="_x0000_s73733" name="Document" r:id="rId4" imgW="5727489" imgH="1003263" progId="Word.Document.12">
              <p:link updateAutomatic="1"/>
            </p:oleObj>
          </a:graphicData>
        </a:graphic>
      </p:graphicFrame>
      <p:sp>
        <p:nvSpPr>
          <p:cNvPr id="9" name="TextBox 8"/>
          <p:cNvSpPr txBox="1"/>
          <p:nvPr/>
        </p:nvSpPr>
        <p:spPr>
          <a:xfrm>
            <a:off x="291611" y="1460500"/>
            <a:ext cx="7353789" cy="307777"/>
          </a:xfrm>
          <a:prstGeom prst="rect">
            <a:avLst/>
          </a:prstGeom>
          <a:noFill/>
        </p:spPr>
        <p:txBody>
          <a:bodyPr wrap="square" rtlCol="0">
            <a:spAutoFit/>
          </a:bodyPr>
          <a:lstStyle/>
          <a:p>
            <a:r>
              <a:rPr lang="en-US" sz="1400" i="1" dirty="0" smtClean="0"/>
              <a:t>Number of Risk Factors and Composite Outcome in Control versus Experimental Groups </a:t>
            </a:r>
            <a:endParaRPr lang="en-US" sz="1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Analysis</a:t>
            </a:r>
            <a:endParaRPr lang="en-US" dirty="0"/>
          </a:p>
        </p:txBody>
      </p:sp>
      <p:graphicFrame>
        <p:nvGraphicFramePr>
          <p:cNvPr id="74754" name="Object 2"/>
          <p:cNvGraphicFramePr>
            <a:graphicFrameLocks noChangeAspect="1"/>
          </p:cNvGraphicFramePr>
          <p:nvPr/>
        </p:nvGraphicFramePr>
        <p:xfrm>
          <a:off x="507332" y="2108200"/>
          <a:ext cx="7963568" cy="2044700"/>
        </p:xfrm>
        <a:graphic>
          <a:graphicData uri="http://schemas.openxmlformats.org/presentationml/2006/ole">
            <p:oleObj spid="_x0000_s74755" name="Document" r:id="rId4" imgW="5638592" imgH="1447747" progId="Word.Document.12">
              <p:link updateAutomatic="1"/>
            </p:oleObj>
          </a:graphicData>
        </a:graphic>
      </p:graphicFrame>
      <p:sp>
        <p:nvSpPr>
          <p:cNvPr id="4" name="TextBox 3"/>
          <p:cNvSpPr txBox="1"/>
          <p:nvPr/>
        </p:nvSpPr>
        <p:spPr>
          <a:xfrm>
            <a:off x="507332" y="1741845"/>
            <a:ext cx="6058568" cy="307777"/>
          </a:xfrm>
          <a:prstGeom prst="rect">
            <a:avLst/>
          </a:prstGeom>
          <a:noFill/>
        </p:spPr>
        <p:txBody>
          <a:bodyPr wrap="square" rtlCol="0">
            <a:spAutoFit/>
          </a:bodyPr>
          <a:lstStyle/>
          <a:p>
            <a:r>
              <a:rPr lang="en-US" sz="1400" i="1" dirty="0" smtClean="0"/>
              <a:t>Overall Rates of Composite Outcome</a:t>
            </a:r>
            <a:endParaRPr lang="en-US" sz="14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Analysis</a:t>
            </a:r>
            <a:endParaRPr lang="en-US" dirty="0"/>
          </a:p>
        </p:txBody>
      </p:sp>
      <p:graphicFrame>
        <p:nvGraphicFramePr>
          <p:cNvPr id="74754" name="Object 2"/>
          <p:cNvGraphicFramePr>
            <a:graphicFrameLocks noChangeAspect="1"/>
          </p:cNvGraphicFramePr>
          <p:nvPr/>
        </p:nvGraphicFramePr>
        <p:xfrm>
          <a:off x="507332" y="2108200"/>
          <a:ext cx="7963568" cy="2044700"/>
        </p:xfrm>
        <a:graphic>
          <a:graphicData uri="http://schemas.openxmlformats.org/presentationml/2006/ole">
            <p:oleObj spid="_x0000_s78851" name="Document" r:id="rId4" imgW="5638592" imgH="1447747" progId="Word.Document.12">
              <p:link updateAutomatic="1"/>
            </p:oleObj>
          </a:graphicData>
        </a:graphic>
      </p:graphicFrame>
      <p:sp>
        <p:nvSpPr>
          <p:cNvPr id="4" name="TextBox 3"/>
          <p:cNvSpPr txBox="1"/>
          <p:nvPr/>
        </p:nvSpPr>
        <p:spPr>
          <a:xfrm>
            <a:off x="507332" y="1741845"/>
            <a:ext cx="6058568" cy="307777"/>
          </a:xfrm>
          <a:prstGeom prst="rect">
            <a:avLst/>
          </a:prstGeom>
          <a:noFill/>
        </p:spPr>
        <p:txBody>
          <a:bodyPr wrap="square" rtlCol="0">
            <a:spAutoFit/>
          </a:bodyPr>
          <a:lstStyle/>
          <a:p>
            <a:r>
              <a:rPr lang="en-US" sz="1400" i="1" dirty="0" smtClean="0"/>
              <a:t>Overall Rates of Composite Outcome</a:t>
            </a:r>
            <a:endParaRPr lang="en-US" sz="1400" i="1" dirty="0"/>
          </a:p>
        </p:txBody>
      </p:sp>
      <p:sp>
        <p:nvSpPr>
          <p:cNvPr id="5" name="Rectangle 4"/>
          <p:cNvSpPr/>
          <p:nvPr/>
        </p:nvSpPr>
        <p:spPr>
          <a:xfrm>
            <a:off x="673100" y="3479800"/>
            <a:ext cx="7302500" cy="203200"/>
          </a:xfrm>
          <a:prstGeom prst="rect">
            <a:avLst/>
          </a:prstGeom>
          <a:solidFill>
            <a:schemeClr val="tx2">
              <a:alpha val="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73100" y="3683000"/>
            <a:ext cx="7302500" cy="203200"/>
          </a:xfrm>
          <a:prstGeom prst="rect">
            <a:avLst/>
          </a:prstGeom>
          <a:solidFill>
            <a:schemeClr val="tx2">
              <a:alpha val="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Patients at high-risk of treatment failure may be destined to fail initial therapy regardless of treatment length</a:t>
            </a:r>
          </a:p>
          <a:p>
            <a:pPr lvl="1"/>
            <a:r>
              <a:rPr lang="en-US" dirty="0" smtClean="0"/>
              <a:t>Benefit of recognizing treatment failure early</a:t>
            </a:r>
          </a:p>
          <a:p>
            <a:pPr lvl="1"/>
            <a:endParaRPr lang="en-US" dirty="0" smtClean="0"/>
          </a:p>
          <a:p>
            <a:r>
              <a:rPr lang="en-US" dirty="0" smtClean="0"/>
              <a:t>Source control possibly more important than duration of antimicrobial therapy</a:t>
            </a:r>
            <a:r>
              <a:rPr lang="en-US" i="1" baseline="30000" dirty="0" smtClean="0"/>
              <a:t>6,7</a:t>
            </a:r>
          </a:p>
          <a:p>
            <a:endParaRPr lang="en-US" dirty="0" smtClean="0"/>
          </a:p>
          <a:p>
            <a:r>
              <a:rPr lang="en-US" dirty="0" smtClean="0"/>
              <a:t>Excessive duration of antimicrobial therapy </a:t>
            </a:r>
          </a:p>
          <a:p>
            <a:pPr lvl="1"/>
            <a:r>
              <a:rPr lang="en-US" dirty="0" smtClean="0"/>
              <a:t>Associated with extra-abdominal infection and mortality</a:t>
            </a:r>
            <a:r>
              <a:rPr lang="en-US" i="1" baseline="30000" dirty="0" smtClean="0"/>
              <a:t>8</a:t>
            </a:r>
            <a:endParaRPr lang="en-US" dirty="0" smtClean="0"/>
          </a:p>
          <a:p>
            <a:pPr lvl="1"/>
            <a:r>
              <a:rPr lang="en-US" dirty="0" smtClean="0"/>
              <a:t>Reduction in </a:t>
            </a:r>
            <a:r>
              <a:rPr lang="en-US" i="1" dirty="0" smtClean="0"/>
              <a:t>C. </a:t>
            </a:r>
            <a:r>
              <a:rPr lang="en-US" i="1" dirty="0" err="1" smtClean="0"/>
              <a:t>Difficile</a:t>
            </a:r>
            <a:r>
              <a:rPr lang="en-US" i="1" dirty="0" smtClean="0"/>
              <a:t> </a:t>
            </a:r>
            <a:r>
              <a:rPr lang="en-US" dirty="0" smtClean="0"/>
              <a:t>colitis with reduction in total therapy</a:t>
            </a:r>
            <a:r>
              <a:rPr lang="en-US" i="1" baseline="30000" dirty="0" smtClean="0"/>
              <a:t>9</a:t>
            </a:r>
            <a:endParaRPr lang="en-US" dirty="0" smtClean="0"/>
          </a:p>
        </p:txBody>
      </p:sp>
      <p:sp>
        <p:nvSpPr>
          <p:cNvPr id="4" name="TextBox 3"/>
          <p:cNvSpPr txBox="1"/>
          <p:nvPr/>
        </p:nvSpPr>
        <p:spPr>
          <a:xfrm>
            <a:off x="101600" y="5562600"/>
            <a:ext cx="9055100" cy="1323439"/>
          </a:xfrm>
          <a:prstGeom prst="rect">
            <a:avLst/>
          </a:prstGeom>
          <a:noFill/>
        </p:spPr>
        <p:txBody>
          <a:bodyPr wrap="square" rtlCol="0">
            <a:spAutoFit/>
          </a:bodyPr>
          <a:lstStyle/>
          <a:p>
            <a:r>
              <a:rPr lang="en-US" sz="1000" i="1" dirty="0" smtClean="0"/>
              <a:t>6. Burnham JP, Lane MA, </a:t>
            </a:r>
            <a:r>
              <a:rPr lang="en-US" sz="1000" i="1" dirty="0" err="1" smtClean="0"/>
              <a:t>Kollef</a:t>
            </a:r>
            <a:r>
              <a:rPr lang="en-US" sz="1000" i="1" dirty="0" smtClean="0"/>
              <a:t> MH. Impact of sepsis classification and multidrug-resistance status on outcome among patients treated with appropriate therapy. </a:t>
            </a:r>
            <a:r>
              <a:rPr lang="en-US" sz="1000" i="1" dirty="0" err="1" smtClean="0"/>
              <a:t>Crit</a:t>
            </a:r>
            <a:r>
              <a:rPr lang="en-US" sz="1000" i="1" dirty="0" smtClean="0"/>
              <a:t> Care Med 2015; 43: 1580-6.</a:t>
            </a:r>
          </a:p>
          <a:p>
            <a:r>
              <a:rPr lang="en-US" sz="1000" i="1" dirty="0" smtClean="0"/>
              <a:t>7. </a:t>
            </a:r>
            <a:r>
              <a:rPr lang="en-US" sz="1000" i="1" dirty="0" err="1" smtClean="0"/>
              <a:t>Bloos</a:t>
            </a:r>
            <a:r>
              <a:rPr lang="en-US" sz="1000" i="1" dirty="0" smtClean="0"/>
              <a:t> F, Thomas-</a:t>
            </a:r>
            <a:r>
              <a:rPr lang="en-US" sz="1000" i="1" dirty="0" err="1" smtClean="0"/>
              <a:t>Ruddel</a:t>
            </a:r>
            <a:r>
              <a:rPr lang="en-US" sz="1000" i="1" dirty="0" smtClean="0"/>
              <a:t> D, </a:t>
            </a:r>
            <a:r>
              <a:rPr lang="en-US" sz="1000" i="1" dirty="0" err="1" smtClean="0"/>
              <a:t>Ruddel</a:t>
            </a:r>
            <a:r>
              <a:rPr lang="en-US" sz="1000" i="1" dirty="0" smtClean="0"/>
              <a:t> H, et al. Impact of compliance with infection management of guidelines on outcome in patients with severe sepsis: a prospective observational multi-center study. </a:t>
            </a:r>
            <a:r>
              <a:rPr lang="en-US" sz="1000" i="1" dirty="0" err="1" smtClean="0"/>
              <a:t>Crit</a:t>
            </a:r>
            <a:r>
              <a:rPr lang="en-US" sz="1000" i="1" dirty="0" smtClean="0"/>
              <a:t> Care 2014; 18: 42.</a:t>
            </a:r>
          </a:p>
          <a:p>
            <a:r>
              <a:rPr lang="en-US" sz="1000" i="1" dirty="0" smtClean="0"/>
              <a:t>8. </a:t>
            </a:r>
            <a:r>
              <a:rPr lang="en-US" sz="1000" i="1" dirty="0" err="1" smtClean="0"/>
              <a:t>Riccio</a:t>
            </a:r>
            <a:r>
              <a:rPr lang="en-US" sz="1000" i="1" dirty="0" smtClean="0"/>
              <a:t> LM, </a:t>
            </a:r>
            <a:r>
              <a:rPr lang="en-US" sz="1000" i="1" dirty="0" err="1" smtClean="0"/>
              <a:t>Popovsky</a:t>
            </a:r>
            <a:r>
              <a:rPr lang="en-US" sz="1000" i="1" dirty="0" smtClean="0"/>
              <a:t> KA, </a:t>
            </a:r>
            <a:r>
              <a:rPr lang="en-US" sz="1000" i="1" dirty="0" err="1" smtClean="0"/>
              <a:t>Hranjec</a:t>
            </a:r>
            <a:r>
              <a:rPr lang="en-US" sz="1000" i="1" dirty="0" smtClean="0"/>
              <a:t> T, et al. Association of excessive duration of antibiotic therapy for intra-abdominal infection with subsequent extra-abdominal infection and death: a study of 2,552 consecutive infections. </a:t>
            </a:r>
            <a:r>
              <a:rPr lang="en-US" sz="1000" i="1" dirty="0" err="1" smtClean="0"/>
              <a:t>Surg</a:t>
            </a:r>
            <a:r>
              <a:rPr lang="en-US" sz="1000" i="1" dirty="0" smtClean="0"/>
              <a:t> Infect (</a:t>
            </a:r>
            <a:r>
              <a:rPr lang="en-US" sz="1000" i="1" dirty="0" err="1" smtClean="0"/>
              <a:t>Larchmt</a:t>
            </a:r>
            <a:r>
              <a:rPr lang="en-US" sz="1000" i="1" dirty="0" smtClean="0"/>
              <a:t>) 2014; 15: 417-24.</a:t>
            </a:r>
          </a:p>
          <a:p>
            <a:r>
              <a:rPr lang="en-US" sz="1000" i="1" dirty="0" smtClean="0"/>
              <a:t>9. </a:t>
            </a:r>
            <a:r>
              <a:rPr lang="en-US" sz="1000" i="1" dirty="0" err="1" smtClean="0"/>
              <a:t>Valiquette</a:t>
            </a:r>
            <a:r>
              <a:rPr lang="en-US" sz="1000" i="1" dirty="0" smtClean="0"/>
              <a:t> L, Cossette B, </a:t>
            </a:r>
            <a:r>
              <a:rPr lang="en-US" sz="1000" i="1" dirty="0" err="1" smtClean="0"/>
              <a:t>Garant</a:t>
            </a:r>
            <a:r>
              <a:rPr lang="en-US" sz="1000" i="1" dirty="0" smtClean="0"/>
              <a:t> MP, et al. Impact of a reduction in the use of high-risk antibiotics on the course of an epidemic of Clostridium </a:t>
            </a:r>
            <a:r>
              <a:rPr lang="en-US" sz="1000" i="1" dirty="0" err="1" smtClean="0"/>
              <a:t>difficile</a:t>
            </a:r>
            <a:r>
              <a:rPr lang="en-US" sz="1000" i="1" dirty="0" smtClean="0"/>
              <a:t>-associated disease caused by the </a:t>
            </a:r>
            <a:r>
              <a:rPr lang="en-US" sz="1000" i="1" dirty="0" err="1" smtClean="0"/>
              <a:t>hypervirulent</a:t>
            </a:r>
            <a:r>
              <a:rPr lang="en-US" sz="1000" i="1" dirty="0" smtClean="0"/>
              <a:t> NAP1/027 strain. </a:t>
            </a:r>
            <a:r>
              <a:rPr lang="en-US" sz="1000" i="1" dirty="0" err="1" smtClean="0"/>
              <a:t>Clin</a:t>
            </a:r>
            <a:r>
              <a:rPr lang="en-US" sz="1000" i="1" dirty="0" smtClean="0"/>
              <a:t> Infect </a:t>
            </a:r>
            <a:r>
              <a:rPr lang="en-US" sz="1000" i="1" dirty="0" err="1" smtClean="0"/>
              <a:t>Dis</a:t>
            </a:r>
            <a:r>
              <a:rPr lang="en-US" sz="1000" i="1" dirty="0" smtClean="0"/>
              <a:t> 2007; 45: 112-21.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3200" dirty="0" smtClean="0"/>
              <a:t>Strengths</a:t>
            </a:r>
            <a:endParaRPr lang="en-US" sz="3200" dirty="0"/>
          </a:p>
        </p:txBody>
      </p:sp>
      <p:sp>
        <p:nvSpPr>
          <p:cNvPr id="4" name="Content Placeholder 3"/>
          <p:cNvSpPr>
            <a:spLocks noGrp="1"/>
          </p:cNvSpPr>
          <p:nvPr>
            <p:ph sz="half" idx="2"/>
          </p:nvPr>
        </p:nvSpPr>
        <p:spPr/>
        <p:txBody>
          <a:bodyPr/>
          <a:lstStyle/>
          <a:p>
            <a:r>
              <a:rPr lang="en-US" dirty="0" smtClean="0"/>
              <a:t>Relatively large sample size</a:t>
            </a:r>
          </a:p>
          <a:p>
            <a:endParaRPr lang="en-US" dirty="0" smtClean="0"/>
          </a:p>
          <a:p>
            <a:r>
              <a:rPr lang="en-US" dirty="0" smtClean="0"/>
              <a:t>Well-matched control and experimental groups</a:t>
            </a:r>
            <a:endParaRPr lang="en-US" dirty="0"/>
          </a:p>
        </p:txBody>
      </p:sp>
      <p:sp>
        <p:nvSpPr>
          <p:cNvPr id="5" name="Text Placeholder 4"/>
          <p:cNvSpPr>
            <a:spLocks noGrp="1"/>
          </p:cNvSpPr>
          <p:nvPr>
            <p:ph type="body" sz="quarter" idx="3"/>
          </p:nvPr>
        </p:nvSpPr>
        <p:spPr/>
        <p:txBody>
          <a:bodyPr>
            <a:normAutofit/>
          </a:bodyPr>
          <a:lstStyle/>
          <a:p>
            <a:r>
              <a:rPr lang="en-US" sz="3200" dirty="0" smtClean="0"/>
              <a:t>Limitations</a:t>
            </a:r>
            <a:endParaRPr lang="en-US" sz="3200" dirty="0"/>
          </a:p>
        </p:txBody>
      </p:sp>
      <p:sp>
        <p:nvSpPr>
          <p:cNvPr id="6" name="Content Placeholder 5"/>
          <p:cNvSpPr>
            <a:spLocks noGrp="1"/>
          </p:cNvSpPr>
          <p:nvPr>
            <p:ph sz="quarter" idx="4"/>
          </p:nvPr>
        </p:nvSpPr>
        <p:spPr/>
        <p:txBody>
          <a:bodyPr/>
          <a:lstStyle/>
          <a:p>
            <a:r>
              <a:rPr lang="en-US" dirty="0" smtClean="0"/>
              <a:t>Small number of </a:t>
            </a:r>
            <a:r>
              <a:rPr lang="en-US" dirty="0" err="1" smtClean="0"/>
              <a:t>immunocompromised</a:t>
            </a:r>
            <a:r>
              <a:rPr lang="en-US" dirty="0" smtClean="0"/>
              <a:t> patients</a:t>
            </a:r>
          </a:p>
          <a:p>
            <a:endParaRPr lang="en-US" dirty="0" smtClean="0"/>
          </a:p>
          <a:p>
            <a:r>
              <a:rPr lang="en-US" dirty="0" smtClean="0"/>
              <a:t>Exclusion of patients without source control</a:t>
            </a:r>
          </a:p>
          <a:p>
            <a:endParaRPr lang="en-US" dirty="0" smtClean="0"/>
          </a:p>
          <a:p>
            <a:r>
              <a:rPr lang="en-US" dirty="0" smtClean="0"/>
              <a:t>Small number of patients in highest risk subgroup</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Able to identify risk factors for treatment failure</a:t>
            </a:r>
          </a:p>
          <a:p>
            <a:pPr>
              <a:buNone/>
            </a:pPr>
            <a:endParaRPr lang="en-US" dirty="0" smtClean="0"/>
          </a:p>
          <a:p>
            <a:pPr>
              <a:buNone/>
            </a:pPr>
            <a:endParaRPr lang="en-US" dirty="0" smtClean="0"/>
          </a:p>
          <a:p>
            <a:r>
              <a:rPr lang="en-US" dirty="0" smtClean="0"/>
              <a:t>No difference in the composite outcome between randomization groups in high-risk patients</a:t>
            </a:r>
          </a:p>
          <a:p>
            <a:pPr>
              <a:buNone/>
            </a:pPr>
            <a:endParaRPr lang="en-US" dirty="0" smtClean="0"/>
          </a:p>
          <a:p>
            <a:pPr>
              <a:buNone/>
            </a:pPr>
            <a:endParaRPr lang="en-US" dirty="0" smtClean="0"/>
          </a:p>
          <a:p>
            <a:r>
              <a:rPr lang="en-US" i="1" dirty="0" smtClean="0"/>
              <a:t>Patients at high risk of treatment failure do not benefit from increased duration of antimicrobial therapy</a:t>
            </a:r>
            <a:endParaRPr lang="en-US"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2" descr="UVA-Rotunda.jpg"/>
          <p:cNvPicPr>
            <a:picLocks noChangeAspect="1"/>
          </p:cNvPicPr>
          <p:nvPr/>
        </p:nvPicPr>
        <p:blipFill>
          <a:blip r:embed="rId3"/>
          <a:stretch>
            <a:fillRect/>
          </a:stretch>
        </p:blipFill>
        <p:spPr>
          <a:xfrm>
            <a:off x="0" y="1764161"/>
            <a:ext cx="9144000" cy="332967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Morbidity</a:t>
            </a:r>
            <a:endParaRPr lang="en-US" dirty="0"/>
          </a:p>
        </p:txBody>
      </p:sp>
      <p:sp>
        <p:nvSpPr>
          <p:cNvPr id="7" name="Content Placeholder 6"/>
          <p:cNvSpPr>
            <a:spLocks noGrp="1"/>
          </p:cNvSpPr>
          <p:nvPr>
            <p:ph sz="half" idx="2"/>
          </p:nvPr>
        </p:nvSpPr>
        <p:spPr/>
        <p:txBody>
          <a:bodyPr/>
          <a:lstStyle/>
          <a:p>
            <a:r>
              <a:rPr lang="en-US" dirty="0" smtClean="0"/>
              <a:t>Drug-resistant organisms</a:t>
            </a:r>
            <a:r>
              <a:rPr lang="en-US" i="1" baseline="30000" dirty="0" smtClean="0"/>
              <a:t>2</a:t>
            </a:r>
          </a:p>
          <a:p>
            <a:endParaRPr lang="en-US" i="1" dirty="0" smtClean="0"/>
          </a:p>
          <a:p>
            <a:r>
              <a:rPr lang="en-US" dirty="0" smtClean="0"/>
              <a:t>Alteration of the microbiome</a:t>
            </a:r>
            <a:r>
              <a:rPr lang="en-US" i="1" baseline="30000" dirty="0" smtClean="0"/>
              <a:t>3</a:t>
            </a:r>
          </a:p>
          <a:p>
            <a:endParaRPr lang="en-US" i="1" dirty="0" smtClean="0"/>
          </a:p>
          <a:p>
            <a:r>
              <a:rPr lang="en-US" i="1" dirty="0" smtClean="0"/>
              <a:t>Clostridium difficile</a:t>
            </a:r>
            <a:r>
              <a:rPr lang="en-US" i="1" baseline="30000" dirty="0" smtClean="0"/>
              <a:t>4</a:t>
            </a:r>
            <a:r>
              <a:rPr lang="en-US" i="1" dirty="0" smtClean="0"/>
              <a:t> </a:t>
            </a:r>
          </a:p>
          <a:p>
            <a:endParaRPr lang="en-US" dirty="0" smtClean="0"/>
          </a:p>
          <a:p>
            <a:endParaRPr lang="en-US" dirty="0"/>
          </a:p>
        </p:txBody>
      </p:sp>
      <p:sp>
        <p:nvSpPr>
          <p:cNvPr id="4" name="TextBox 3"/>
          <p:cNvSpPr txBox="1"/>
          <p:nvPr/>
        </p:nvSpPr>
        <p:spPr>
          <a:xfrm>
            <a:off x="508000" y="6121400"/>
            <a:ext cx="8355617" cy="861774"/>
          </a:xfrm>
          <a:prstGeom prst="rect">
            <a:avLst/>
          </a:prstGeom>
          <a:noFill/>
        </p:spPr>
        <p:txBody>
          <a:bodyPr wrap="square" rtlCol="0">
            <a:spAutoFit/>
          </a:bodyPr>
          <a:lstStyle/>
          <a:p>
            <a:r>
              <a:rPr lang="en-US" sz="1000" i="1" dirty="0" smtClean="0"/>
              <a:t>2. </a:t>
            </a:r>
            <a:r>
              <a:rPr lang="en-US" sz="1000" i="1" dirty="0" err="1" smtClean="0"/>
              <a:t>Tenover</a:t>
            </a:r>
            <a:r>
              <a:rPr lang="en-US" sz="1000" i="1" dirty="0" smtClean="0"/>
              <a:t> FC. Development and spread of bacterial resistance to antimicrobial agents: an overview. </a:t>
            </a:r>
            <a:r>
              <a:rPr lang="en-US" sz="1000" i="1" dirty="0" err="1" smtClean="0"/>
              <a:t>Clin</a:t>
            </a:r>
            <a:r>
              <a:rPr lang="en-US" sz="1000" i="1" dirty="0" smtClean="0"/>
              <a:t> Infect </a:t>
            </a:r>
            <a:r>
              <a:rPr lang="en-US" sz="1000" i="1" dirty="0" err="1" smtClean="0"/>
              <a:t>Dis</a:t>
            </a:r>
            <a:r>
              <a:rPr lang="en-US" sz="1000" i="1" dirty="0" smtClean="0"/>
              <a:t> 2001; 33: 108-15. </a:t>
            </a:r>
          </a:p>
          <a:p>
            <a:r>
              <a:rPr lang="en-US" sz="1000" i="1" dirty="0" smtClean="0"/>
              <a:t>3. </a:t>
            </a:r>
            <a:r>
              <a:rPr lang="en-US" sz="1000" i="1" dirty="0" err="1" smtClean="0"/>
              <a:t>Jobe</a:t>
            </a:r>
            <a:r>
              <a:rPr lang="en-US" sz="1000" i="1" dirty="0" smtClean="0"/>
              <a:t> BA, </a:t>
            </a:r>
            <a:r>
              <a:rPr lang="en-US" sz="1000" i="1" dirty="0" err="1" smtClean="0"/>
              <a:t>Grasley</a:t>
            </a:r>
            <a:r>
              <a:rPr lang="en-US" sz="1000" i="1" dirty="0" smtClean="0"/>
              <a:t> A, </a:t>
            </a:r>
            <a:r>
              <a:rPr lang="en-US" sz="1000" i="1" dirty="0" err="1" smtClean="0"/>
              <a:t>Deveney</a:t>
            </a:r>
            <a:r>
              <a:rPr lang="en-US" sz="1000" i="1" dirty="0" smtClean="0"/>
              <a:t> KE, et al. Clostridium </a:t>
            </a:r>
            <a:r>
              <a:rPr lang="en-US" sz="1000" i="1" dirty="0" err="1" smtClean="0"/>
              <a:t>difficile</a:t>
            </a:r>
            <a:r>
              <a:rPr lang="en-US" sz="1000" i="1" dirty="0" smtClean="0"/>
              <a:t> colitis: an increasing hospital-acquired illness. Am J </a:t>
            </a:r>
            <a:r>
              <a:rPr lang="en-US" sz="1000" i="1" dirty="0" err="1" smtClean="0"/>
              <a:t>Surg</a:t>
            </a:r>
            <a:r>
              <a:rPr lang="en-US" sz="1000" i="1" dirty="0" smtClean="0"/>
              <a:t> 1995; 169: (480-3). </a:t>
            </a:r>
          </a:p>
          <a:p>
            <a:r>
              <a:rPr lang="en-US" sz="1000" i="1" dirty="0" smtClean="0"/>
              <a:t>4. Langdon A, Crook N, </a:t>
            </a:r>
            <a:r>
              <a:rPr lang="en-US" sz="1000" i="1" dirty="0" err="1" smtClean="0"/>
              <a:t>Dantas</a:t>
            </a:r>
            <a:r>
              <a:rPr lang="en-US" sz="1000" i="1" dirty="0" smtClean="0"/>
              <a:t> G. The effects of antibiotics on the </a:t>
            </a:r>
            <a:r>
              <a:rPr lang="en-US" sz="1000" i="1" dirty="0" err="1" smtClean="0"/>
              <a:t>microbiome</a:t>
            </a:r>
            <a:r>
              <a:rPr lang="en-US" sz="1000" i="1" dirty="0" smtClean="0"/>
              <a:t> throughout development and alternative approaches for therapeutic modulation. Genome Med 2016; 8: 39. </a:t>
            </a:r>
          </a:p>
          <a:p>
            <a:endParaRPr lang="en-US" sz="1000" i="1" dirty="0"/>
          </a:p>
        </p:txBody>
      </p:sp>
      <p:pic>
        <p:nvPicPr>
          <p:cNvPr id="5" name="Picture 4" descr="C-diff-small-pic.jpg"/>
          <p:cNvPicPr>
            <a:picLocks noChangeAspect="1"/>
          </p:cNvPicPr>
          <p:nvPr/>
        </p:nvPicPr>
        <p:blipFill>
          <a:blip r:embed="rId3"/>
          <a:stretch>
            <a:fillRect/>
          </a:stretch>
        </p:blipFill>
        <p:spPr>
          <a:xfrm>
            <a:off x="368637" y="1854199"/>
            <a:ext cx="3995769" cy="300566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STOP-IT Trial</a:t>
            </a:r>
            <a:endParaRPr lang="en-US" dirty="0"/>
          </a:p>
        </p:txBody>
      </p:sp>
      <p:sp>
        <p:nvSpPr>
          <p:cNvPr id="3" name="Content Placeholder 2"/>
          <p:cNvSpPr>
            <a:spLocks noGrp="1"/>
          </p:cNvSpPr>
          <p:nvPr>
            <p:ph idx="1"/>
          </p:nvPr>
        </p:nvSpPr>
        <p:spPr/>
        <p:txBody>
          <a:bodyPr/>
          <a:lstStyle/>
          <a:p>
            <a:r>
              <a:rPr lang="en-US" dirty="0" smtClean="0"/>
              <a:t>Outcomes in patients with complicated </a:t>
            </a:r>
            <a:r>
              <a:rPr lang="en-US" dirty="0" err="1" smtClean="0"/>
              <a:t>IAIs</a:t>
            </a:r>
            <a:r>
              <a:rPr lang="en-US" dirty="0" smtClean="0"/>
              <a:t> who receive a 4-day course of antimicrobial therapy are </a:t>
            </a:r>
            <a:r>
              <a:rPr lang="en-US" b="1" i="1" dirty="0" smtClean="0"/>
              <a:t>similar</a:t>
            </a:r>
            <a:r>
              <a:rPr lang="en-US" dirty="0" smtClean="0"/>
              <a:t> to outcomes in patients who receive antimicrobial therapy until resolution of signs/symptoms of sepsis</a:t>
            </a:r>
          </a:p>
          <a:p>
            <a:endParaRPr lang="en-US" dirty="0" smtClean="0"/>
          </a:p>
          <a:p>
            <a:endParaRPr lang="en-US" dirty="0" smtClean="0"/>
          </a:p>
          <a:p>
            <a:pPr>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STOP-IT Trial</a:t>
            </a:r>
            <a:endParaRPr lang="en-US" dirty="0"/>
          </a:p>
        </p:txBody>
      </p:sp>
      <p:sp>
        <p:nvSpPr>
          <p:cNvPr id="3" name="Content Placeholder 2"/>
          <p:cNvSpPr>
            <a:spLocks noGrp="1"/>
          </p:cNvSpPr>
          <p:nvPr>
            <p:ph idx="1"/>
          </p:nvPr>
        </p:nvSpPr>
        <p:spPr/>
        <p:txBody>
          <a:bodyPr/>
          <a:lstStyle/>
          <a:p>
            <a:r>
              <a:rPr lang="en-US" dirty="0" smtClean="0"/>
              <a:t>Outcomes in patients with complicated </a:t>
            </a:r>
            <a:r>
              <a:rPr lang="en-US" dirty="0" err="1" smtClean="0"/>
              <a:t>IAIs</a:t>
            </a:r>
            <a:r>
              <a:rPr lang="en-US" dirty="0" smtClean="0"/>
              <a:t> who receive a 4-day course of antimicrobial therapy are </a:t>
            </a:r>
            <a:r>
              <a:rPr lang="en-US" b="1" i="1" dirty="0" smtClean="0"/>
              <a:t>similar</a:t>
            </a:r>
            <a:r>
              <a:rPr lang="en-US" dirty="0" smtClean="0"/>
              <a:t> to outcomes in patients who receive antimicrobial therapy until resolution of signs/symptoms of sepsis</a:t>
            </a:r>
          </a:p>
          <a:p>
            <a:endParaRPr lang="en-US" dirty="0" smtClean="0"/>
          </a:p>
          <a:p>
            <a:endParaRPr lang="en-US" dirty="0" smtClean="0"/>
          </a:p>
          <a:p>
            <a:endParaRPr lang="en-US" dirty="0" smtClean="0"/>
          </a:p>
          <a:p>
            <a:endParaRPr lang="en-US" dirty="0" smtClean="0"/>
          </a:p>
          <a:p>
            <a:r>
              <a:rPr lang="en-US" dirty="0" smtClean="0"/>
              <a:t>…but does this apply to high-risk patients?</a:t>
            </a:r>
          </a:p>
          <a:p>
            <a:pPr lvl="1"/>
            <a:r>
              <a:rPr lang="en-US" dirty="0" smtClean="0"/>
              <a:t>Pre-existing patient characteristics and severity of infection</a:t>
            </a:r>
          </a:p>
          <a:p>
            <a:pPr lvl="1"/>
            <a:r>
              <a:rPr lang="en-US" dirty="0" smtClean="0"/>
              <a:t>Lack of standardization in treatment of </a:t>
            </a:r>
            <a:r>
              <a:rPr lang="en-US" dirty="0" err="1" smtClean="0"/>
              <a:t>IAIs</a:t>
            </a:r>
            <a:endParaRPr lang="en-US" dirty="0" smtClean="0"/>
          </a:p>
          <a:p>
            <a:endParaRPr lang="en-US" dirty="0"/>
          </a:p>
        </p:txBody>
      </p:sp>
      <p:sp>
        <p:nvSpPr>
          <p:cNvPr id="4" name="TextBox 3"/>
          <p:cNvSpPr txBox="1"/>
          <p:nvPr/>
        </p:nvSpPr>
        <p:spPr>
          <a:xfrm>
            <a:off x="457200" y="6350000"/>
            <a:ext cx="8686800" cy="400110"/>
          </a:xfrm>
          <a:prstGeom prst="rect">
            <a:avLst/>
          </a:prstGeom>
          <a:noFill/>
        </p:spPr>
        <p:txBody>
          <a:bodyPr wrap="square" rtlCol="0">
            <a:spAutoFit/>
          </a:bodyPr>
          <a:lstStyle/>
          <a:p>
            <a:r>
              <a:rPr lang="en-US" sz="1000" i="1" dirty="0" smtClean="0"/>
              <a:t>5. Swenson BR, Metzger R, Hedrick TL, et al. Choosing antibiotics for intra-abdominal infections: what do we mean by “high risk”? </a:t>
            </a:r>
            <a:r>
              <a:rPr lang="en-US" sz="1000" i="1" dirty="0" err="1" smtClean="0"/>
              <a:t>Surg</a:t>
            </a:r>
            <a:r>
              <a:rPr lang="en-US" sz="1000" i="1" dirty="0" smtClean="0"/>
              <a:t> Infect (</a:t>
            </a:r>
            <a:r>
              <a:rPr lang="en-US" sz="1000" i="1" dirty="0" err="1" smtClean="0"/>
              <a:t>Larchmt</a:t>
            </a:r>
            <a:r>
              <a:rPr lang="en-US" sz="1000" i="1" dirty="0" smtClean="0"/>
              <a:t>) 2009; 10: 29-39. </a:t>
            </a:r>
            <a:endParaRPr lang="en-US" sz="1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Text Placeholder 2"/>
          <p:cNvSpPr>
            <a:spLocks noGrp="1"/>
          </p:cNvSpPr>
          <p:nvPr>
            <p:ph type="body" idx="1"/>
          </p:nvPr>
        </p:nvSpPr>
        <p:spPr/>
        <p:txBody>
          <a:bodyPr>
            <a:noAutofit/>
          </a:bodyPr>
          <a:lstStyle/>
          <a:p>
            <a:r>
              <a:rPr lang="en-US" sz="2200" dirty="0" smtClean="0"/>
              <a:t>Determination of Risk Factors</a:t>
            </a:r>
            <a:endParaRPr lang="en-US" sz="2200" dirty="0"/>
          </a:p>
        </p:txBody>
      </p:sp>
      <p:sp>
        <p:nvSpPr>
          <p:cNvPr id="4" name="Content Placeholder 3"/>
          <p:cNvSpPr>
            <a:spLocks noGrp="1"/>
          </p:cNvSpPr>
          <p:nvPr>
            <p:ph sz="half" idx="2"/>
          </p:nvPr>
        </p:nvSpPr>
        <p:spPr/>
        <p:txBody>
          <a:bodyPr>
            <a:normAutofit fontScale="92500" lnSpcReduction="10000"/>
          </a:bodyPr>
          <a:lstStyle/>
          <a:p>
            <a:r>
              <a:rPr lang="en-US" dirty="0" smtClean="0"/>
              <a:t>Treatment failure</a:t>
            </a:r>
          </a:p>
          <a:p>
            <a:pPr lvl="1"/>
            <a:r>
              <a:rPr lang="en-US" dirty="0" smtClean="0"/>
              <a:t>Composite outcome of recurrent IAI, surgical site infection, death</a:t>
            </a:r>
          </a:p>
          <a:p>
            <a:pPr>
              <a:buNone/>
            </a:pPr>
            <a:endParaRPr lang="en-US" dirty="0" smtClean="0"/>
          </a:p>
          <a:p>
            <a:r>
              <a:rPr lang="en-US" dirty="0" err="1" smtClean="0"/>
              <a:t>Univariate</a:t>
            </a:r>
            <a:r>
              <a:rPr lang="en-US" dirty="0" smtClean="0"/>
              <a:t> analysis</a:t>
            </a:r>
          </a:p>
          <a:p>
            <a:pPr lvl="1"/>
            <a:r>
              <a:rPr lang="en-US" dirty="0" err="1" smtClean="0"/>
              <a:t>Kruskal</a:t>
            </a:r>
            <a:r>
              <a:rPr lang="en-US" dirty="0" smtClean="0"/>
              <a:t>-Wallis, Chi-Square, Fisher’s exact test</a:t>
            </a:r>
          </a:p>
          <a:p>
            <a:pPr lvl="1"/>
            <a:endParaRPr lang="en-US" dirty="0" smtClean="0"/>
          </a:p>
          <a:p>
            <a:r>
              <a:rPr lang="en-US" dirty="0" smtClean="0"/>
              <a:t>Defined as variable with positive association with composite outcome</a:t>
            </a:r>
          </a:p>
        </p:txBody>
      </p:sp>
      <p:sp>
        <p:nvSpPr>
          <p:cNvPr id="5" name="Text Placeholder 4"/>
          <p:cNvSpPr>
            <a:spLocks noGrp="1"/>
          </p:cNvSpPr>
          <p:nvPr>
            <p:ph type="body" sz="quarter" idx="3"/>
          </p:nvPr>
        </p:nvSpPr>
        <p:spPr/>
        <p:txBody>
          <a:bodyPr>
            <a:normAutofit/>
          </a:bodyPr>
          <a:lstStyle/>
          <a:p>
            <a:r>
              <a:rPr lang="en-US" sz="2200" dirty="0" smtClean="0"/>
              <a:t>Risk Stratification</a:t>
            </a:r>
            <a:endParaRPr lang="en-US" sz="2200" dirty="0"/>
          </a:p>
        </p:txBody>
      </p:sp>
      <p:sp>
        <p:nvSpPr>
          <p:cNvPr id="6" name="Content Placeholder 5"/>
          <p:cNvSpPr>
            <a:spLocks noGrp="1"/>
          </p:cNvSpPr>
          <p:nvPr>
            <p:ph sz="quarter" idx="4"/>
          </p:nvPr>
        </p:nvSpPr>
        <p:spPr/>
        <p:txBody>
          <a:bodyPr/>
          <a:lstStyle/>
          <a:p>
            <a:r>
              <a:rPr lang="en-US" dirty="0" smtClean="0"/>
              <a:t>Stratified by risk factors</a:t>
            </a:r>
          </a:p>
          <a:p>
            <a:pPr lvl="1"/>
            <a:r>
              <a:rPr lang="en-US" dirty="0" smtClean="0"/>
              <a:t>‘Low risk’ = no risk factors</a:t>
            </a:r>
          </a:p>
          <a:p>
            <a:pPr lvl="1"/>
            <a:r>
              <a:rPr lang="en-US" dirty="0" smtClean="0"/>
              <a:t>‘High risk’ = </a:t>
            </a:r>
            <a:r>
              <a:rPr lang="en-US" u="sng" dirty="0" smtClean="0"/>
              <a:t>&gt;</a:t>
            </a:r>
            <a:r>
              <a:rPr lang="en-US" dirty="0" smtClean="0"/>
              <a:t> 1 risk factor</a:t>
            </a:r>
          </a:p>
          <a:p>
            <a:pPr lvl="1"/>
            <a:endParaRPr lang="en-US" dirty="0" smtClean="0"/>
          </a:p>
          <a:p>
            <a:r>
              <a:rPr lang="en-US" dirty="0" smtClean="0"/>
              <a:t>Multivariate statistical regression controlling for number of risk factors and randomization group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sp>
        <p:nvSpPr>
          <p:cNvPr id="11" name="TextBox 10"/>
          <p:cNvSpPr txBox="1"/>
          <p:nvPr/>
        </p:nvSpPr>
        <p:spPr>
          <a:xfrm>
            <a:off x="6324600" y="2218267"/>
            <a:ext cx="2717800" cy="954107"/>
          </a:xfrm>
          <a:prstGeom prst="rect">
            <a:avLst/>
          </a:prstGeom>
          <a:noFill/>
        </p:spPr>
        <p:txBody>
          <a:bodyPr wrap="square" rtlCol="0">
            <a:spAutoFit/>
          </a:bodyPr>
          <a:lstStyle/>
          <a:p>
            <a:r>
              <a:rPr lang="en-US" sz="1400" i="1" dirty="0" smtClean="0"/>
              <a:t>Patient Demographics and Infection Characteristics Based on Presence of Composite Outcome</a:t>
            </a:r>
            <a:endParaRPr lang="en-US" sz="1400" i="1" dirty="0"/>
          </a:p>
        </p:txBody>
      </p:sp>
      <p:pic>
        <p:nvPicPr>
          <p:cNvPr id="6" name="Picture 5"/>
          <p:cNvPicPr>
            <a:picLocks noChangeAspect="1"/>
          </p:cNvPicPr>
          <p:nvPr/>
        </p:nvPicPr>
        <p:blipFill>
          <a:blip r:embed="rId3"/>
          <a:stretch>
            <a:fillRect/>
          </a:stretch>
        </p:blipFill>
        <p:spPr>
          <a:xfrm>
            <a:off x="228600" y="1132469"/>
            <a:ext cx="6096000" cy="4267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sp>
        <p:nvSpPr>
          <p:cNvPr id="11" name="TextBox 10"/>
          <p:cNvSpPr txBox="1"/>
          <p:nvPr/>
        </p:nvSpPr>
        <p:spPr>
          <a:xfrm>
            <a:off x="6324600" y="2218267"/>
            <a:ext cx="2717800" cy="954107"/>
          </a:xfrm>
          <a:prstGeom prst="rect">
            <a:avLst/>
          </a:prstGeom>
          <a:noFill/>
        </p:spPr>
        <p:txBody>
          <a:bodyPr wrap="square" rtlCol="0">
            <a:spAutoFit/>
          </a:bodyPr>
          <a:lstStyle/>
          <a:p>
            <a:r>
              <a:rPr lang="en-US" sz="1400" i="1" dirty="0" smtClean="0"/>
              <a:t>Patient Demographics and Infection Characteristics Based on Presence of Composite Outcome</a:t>
            </a:r>
            <a:endParaRPr lang="en-US" sz="1400" i="1" dirty="0"/>
          </a:p>
        </p:txBody>
      </p:sp>
      <p:pic>
        <p:nvPicPr>
          <p:cNvPr id="6" name="Picture 5"/>
          <p:cNvPicPr>
            <a:picLocks noChangeAspect="1"/>
          </p:cNvPicPr>
          <p:nvPr/>
        </p:nvPicPr>
        <p:blipFill>
          <a:blip r:embed="rId3"/>
          <a:stretch>
            <a:fillRect/>
          </a:stretch>
        </p:blipFill>
        <p:spPr>
          <a:xfrm>
            <a:off x="228600" y="1132469"/>
            <a:ext cx="6096000" cy="4267200"/>
          </a:xfrm>
          <a:prstGeom prst="rect">
            <a:avLst/>
          </a:prstGeom>
        </p:spPr>
      </p:pic>
      <p:sp>
        <p:nvSpPr>
          <p:cNvPr id="5" name="TextBox 4"/>
          <p:cNvSpPr txBox="1"/>
          <p:nvPr/>
        </p:nvSpPr>
        <p:spPr>
          <a:xfrm>
            <a:off x="6324600" y="4013200"/>
            <a:ext cx="2349500" cy="369332"/>
          </a:xfrm>
          <a:prstGeom prst="rect">
            <a:avLst/>
          </a:prstGeom>
          <a:noFill/>
        </p:spPr>
        <p:txBody>
          <a:bodyPr wrap="square" rtlCol="0">
            <a:spAutoFit/>
          </a:bodyPr>
          <a:lstStyle/>
          <a:p>
            <a:pPr marL="342900" indent="-342900">
              <a:buFont typeface="+mj-lt"/>
              <a:buAutoNum type="arabicPeriod"/>
            </a:pPr>
            <a:r>
              <a:rPr lang="en-US" dirty="0" smtClean="0"/>
              <a:t>Steroid use</a:t>
            </a:r>
          </a:p>
        </p:txBody>
      </p:sp>
      <p:sp>
        <p:nvSpPr>
          <p:cNvPr id="7" name="Rectangle 6"/>
          <p:cNvSpPr/>
          <p:nvPr/>
        </p:nvSpPr>
        <p:spPr>
          <a:xfrm>
            <a:off x="228600" y="4914900"/>
            <a:ext cx="5562600" cy="177800"/>
          </a:xfrm>
          <a:prstGeom prst="rect">
            <a:avLst/>
          </a:prstGeom>
          <a:solidFill>
            <a:schemeClr val="tx2">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Demographics</a:t>
            </a:r>
            <a:endParaRPr lang="en-US" dirty="0"/>
          </a:p>
        </p:txBody>
      </p:sp>
      <p:sp>
        <p:nvSpPr>
          <p:cNvPr id="11" name="TextBox 10"/>
          <p:cNvSpPr txBox="1"/>
          <p:nvPr/>
        </p:nvSpPr>
        <p:spPr>
          <a:xfrm>
            <a:off x="5880100" y="2218267"/>
            <a:ext cx="3200400" cy="738664"/>
          </a:xfrm>
          <a:prstGeom prst="rect">
            <a:avLst/>
          </a:prstGeom>
          <a:noFill/>
        </p:spPr>
        <p:txBody>
          <a:bodyPr wrap="square" rtlCol="0">
            <a:spAutoFit/>
          </a:bodyPr>
          <a:lstStyle/>
          <a:p>
            <a:r>
              <a:rPr lang="en-US" sz="1400" i="1" dirty="0" smtClean="0"/>
              <a:t>Patient Demographics and</a:t>
            </a:r>
          </a:p>
          <a:p>
            <a:r>
              <a:rPr lang="en-US" sz="1400" i="1" dirty="0" smtClean="0"/>
              <a:t>Infection Characteristics Based on</a:t>
            </a:r>
          </a:p>
          <a:p>
            <a:r>
              <a:rPr lang="en-US" sz="1400" i="1" dirty="0" smtClean="0"/>
              <a:t>Presence of Composite Outcome</a:t>
            </a:r>
            <a:endParaRPr lang="en-US" sz="1400" i="1" dirty="0"/>
          </a:p>
        </p:txBody>
      </p:sp>
      <p:graphicFrame>
        <p:nvGraphicFramePr>
          <p:cNvPr id="31749" name="Object 5"/>
          <p:cNvGraphicFramePr>
            <a:graphicFrameLocks noChangeAspect="1"/>
          </p:cNvGraphicFramePr>
          <p:nvPr/>
        </p:nvGraphicFramePr>
        <p:xfrm>
          <a:off x="177800" y="1600200"/>
          <a:ext cx="5740400" cy="533400"/>
        </p:xfrm>
        <a:graphic>
          <a:graphicData uri="http://schemas.openxmlformats.org/presentationml/2006/ole">
            <p:oleObj spid="_x0000_s31753" name="Document" r:id="rId4" imgW="5740189" imgH="533380" progId="Word.Document.12">
              <p:link updateAutomatic="1"/>
            </p:oleObj>
          </a:graphicData>
        </a:graphic>
      </p:graphicFrame>
      <p:graphicFrame>
        <p:nvGraphicFramePr>
          <p:cNvPr id="31752" name="Object 8"/>
          <p:cNvGraphicFramePr>
            <a:graphicFrameLocks noChangeAspect="1"/>
          </p:cNvGraphicFramePr>
          <p:nvPr/>
        </p:nvGraphicFramePr>
        <p:xfrm>
          <a:off x="177800" y="2218267"/>
          <a:ext cx="5740400" cy="2349500"/>
        </p:xfrm>
        <a:graphic>
          <a:graphicData uri="http://schemas.openxmlformats.org/presentationml/2006/ole">
            <p:oleObj spid="_x0000_s31754" name="Document" r:id="rId5" imgW="5740189" imgH="2349414" progId="Word.Document.12">
              <p:link updateAutomatic="1"/>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VA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UVA PPT Theme.thmx</Template>
  <TotalTime>17911</TotalTime>
  <Words>1977</Words>
  <Application>Microsoft Macintosh PowerPoint</Application>
  <PresentationFormat>On-screen Show (4:3)</PresentationFormat>
  <Paragraphs>207</Paragraphs>
  <Slides>29</Slides>
  <Notes>25</Notes>
  <HiddenSlides>0</HiddenSlides>
  <MMClips>0</MMClips>
  <ScaleCrop>false</ScaleCrop>
  <HeadingPairs>
    <vt:vector size="6" baseType="variant">
      <vt:variant>
        <vt:lpstr>Design Template</vt:lpstr>
      </vt:variant>
      <vt:variant>
        <vt:i4>1</vt:i4>
      </vt:variant>
      <vt:variant>
        <vt:lpstr>Links</vt:lpstr>
      </vt:variant>
      <vt:variant>
        <vt:i4>21</vt:i4>
      </vt:variant>
      <vt:variant>
        <vt:lpstr>Slide Titles</vt:lpstr>
      </vt:variant>
      <vt:variant>
        <vt:i4>29</vt:i4>
      </vt:variant>
    </vt:vector>
  </HeadingPairs>
  <TitlesOfParts>
    <vt:vector size="51" baseType="lpstr">
      <vt:lpstr>UVA PPT Theme</vt:lpstr>
      <vt:lpstr>Macintosh HD:Users:tarynhassinger:Desktop:Tables_SIS Presentation.docx!OLE_LINK9</vt:lpstr>
      <vt:lpstr>Macintosh HD:Users:tarynhassinger:Desktop:Tables_SIS Presentation 5-14.docx!OLE_LINK19</vt:lpstr>
      <vt:lpstr>???</vt:lpstr>
      <vt:lpstr>Macintosh HD:Users:tarynhassinger:Desktop:Tables_SIS Presentation 5-14.docx!OLE_LINK19</vt:lpstr>
      <vt:lpstr>???</vt:lpstr>
      <vt:lpstr>Macintosh HD:Users:tarynhassinger:Desktop:Tables_SIS Presentation 5-14.docx!OLE_LINK19</vt:lpstr>
      <vt:lpstr>Macintosh HD:Users:tarynhassinger:Desktop:Tables_SIS Presentation.docx!OLE_LINK9</vt:lpstr>
      <vt:lpstr>Macintosh HD:Users:tarynhassinger:Desktop:Tables_SIS Presentation 5-14.docx!OLE_LINK20</vt:lpstr>
      <vt:lpstr>???</vt:lpstr>
      <vt:lpstr>Macintosh HD:Users:tarynhassinger:Desktop:Tables_SIS Presentation 5-14.docx!OLE_LINK20</vt:lpstr>
      <vt:lpstr>???</vt:lpstr>
      <vt:lpstr>Macintosh HD:Users:tarynhassinger:Desktop:Tables_SIS Presentation 5-14.docx!OLE_LINK20</vt:lpstr>
      <vt:lpstr>Macintosh HD:Users:tarynhassinger:Desktop:Tables_SIS Presentation 5-14.docx!OLE_LINK17</vt:lpstr>
      <vt:lpstr>Macintosh HD:Users:tarynhassinger:Desktop:Tables_SIS Presentation 5-14.docx!OLE_LINK17</vt:lpstr>
      <vt:lpstr>Macintosh HD:Users:tarynhassinger:Desktop:Tables_SIS Presentation 5-14.docx!OLE_LINK17</vt:lpstr>
      <vt:lpstr>Macintosh HD:Users:tarynhassinger:Desktop:Tables_SIS Presentation 5-14.docx!OLE_LINK17</vt:lpstr>
      <vt:lpstr>Macintosh HD:Users:tarynhassinger:Desktop:Tables_SIS Presentation 5-14.docx!OLE_LINK17</vt:lpstr>
      <vt:lpstr>Macintosh HD:Users:tarynhassinger:Desktop:Tables_SIS Presentation 5-14.docx!OLE_LINK17</vt:lpstr>
      <vt:lpstr>Macintosh HD:Users:tarynhassinger:Desktop:Tables_SIS Presentation 5-14.docx!OLE_LINK22</vt:lpstr>
      <vt:lpstr>Macintosh HD:Users:tarynhassinger:Desktop:Tables_SIS Presentation 5-14.docx!OLE_LINK23</vt:lpstr>
      <vt:lpstr>Macintosh HD:Users:tarynhassinger:Desktop:Tables_SIS Presentation 5-14.docx!OLE_LINK23</vt:lpstr>
      <vt:lpstr>Duration of antimicrobials for intraabdominal infection does not prevent treatment failure among  high-risk patients</vt:lpstr>
      <vt:lpstr>Treatment of Complicated IAIs</vt:lpstr>
      <vt:lpstr>Antimicrobial Morbidity</vt:lpstr>
      <vt:lpstr>STOP-IT Trial</vt:lpstr>
      <vt:lpstr>STOP-IT Trial</vt:lpstr>
      <vt:lpstr>Methods</vt:lpstr>
      <vt:lpstr>Baseline Demographics</vt:lpstr>
      <vt:lpstr>Baseline Demographics</vt:lpstr>
      <vt:lpstr>Baseline Demographics</vt:lpstr>
      <vt:lpstr>Baseline Demographics</vt:lpstr>
      <vt:lpstr>Baseline Demographics</vt:lpstr>
      <vt:lpstr>Baseline Demographics</vt:lpstr>
      <vt:lpstr>Baseline Demographics</vt:lpstr>
      <vt:lpstr>Baseline Demographics</vt:lpstr>
      <vt:lpstr>Risk Factor Stratification</vt:lpstr>
      <vt:lpstr>Risk Factor Stratification</vt:lpstr>
      <vt:lpstr>Risk Factor Stratification</vt:lpstr>
      <vt:lpstr>Risk Factor Stratification</vt:lpstr>
      <vt:lpstr>Risk Factor Stratification</vt:lpstr>
      <vt:lpstr>Risk Factor Stratification</vt:lpstr>
      <vt:lpstr>Risk Factor Stratification</vt:lpstr>
      <vt:lpstr>Risk Factor Stratification</vt:lpstr>
      <vt:lpstr>Risk Factor Stratification</vt:lpstr>
      <vt:lpstr>Multivariate Analysis</vt:lpstr>
      <vt:lpstr>Multivariate Analysis</vt:lpstr>
      <vt:lpstr>Discussion</vt:lpstr>
      <vt:lpstr>Slide 27</vt:lpstr>
      <vt:lpstr>Conclusions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Taryn Hassinger</dc:creator>
  <cp:lastModifiedBy>Diane Schiesser</cp:lastModifiedBy>
  <cp:revision>67</cp:revision>
  <dcterms:created xsi:type="dcterms:W3CDTF">2016-10-21T16:48:17Z</dcterms:created>
  <dcterms:modified xsi:type="dcterms:W3CDTF">2016-10-21T16:48:58Z</dcterms:modified>
</cp:coreProperties>
</file>