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264" r:id="rId3"/>
    <p:sldId id="355" r:id="rId4"/>
    <p:sldId id="356" r:id="rId5"/>
    <p:sldId id="358" r:id="rId6"/>
    <p:sldId id="357" r:id="rId7"/>
    <p:sldId id="359" r:id="rId8"/>
    <p:sldId id="366" r:id="rId9"/>
    <p:sldId id="360" r:id="rId10"/>
    <p:sldId id="361" r:id="rId11"/>
    <p:sldId id="362" r:id="rId12"/>
    <p:sldId id="363" r:id="rId13"/>
    <p:sldId id="364" r:id="rId14"/>
    <p:sldId id="367" r:id="rId15"/>
    <p:sldId id="365" r:id="rId16"/>
    <p:sldId id="342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3F24"/>
    <a:srgbClr val="DF631F"/>
    <a:srgbClr val="D2CFBE"/>
    <a:srgbClr val="A19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>
      <p:cViewPr varScale="1">
        <p:scale>
          <a:sx n="121" d="100"/>
          <a:sy n="121" d="100"/>
        </p:scale>
        <p:origin x="74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ＭＳ Ｐゴシック"/>
              </a:defRPr>
            </a:lvl1pPr>
          </a:lstStyle>
          <a:p>
            <a:fld id="{43EB3873-F775-447C-862B-4490624B1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371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3DD3E-86D2-4BDF-A105-46778FF4AFAB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7E9F1-1A86-441A-BE07-684D0370B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7E9F1-1A86-441A-BE07-684D0370B2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9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2C464-0CA4-4CD8-B4D1-321A0C016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9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CE51E-437B-45BA-B9D3-C00D892B6A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85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7AB012-0C60-4859-B2E4-738F067A1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91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F8414-C550-41D7-9CC2-5DC2B288D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47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3AA6-9AD8-4C00-AAC8-0CE0ABF9B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7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6F8DA-32DD-4D45-B40C-6C634B393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5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88855-D572-4414-9B35-FE1F621AD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21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2227C-5F98-4128-BCD6-7CB5EC204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81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71F31-E344-4796-9AD9-8D16CBC23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31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35912-4315-4936-B985-5D5D0F266D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86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2027B-1D5F-4F8F-A97A-765C800321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21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ＭＳ Ｐゴシック"/>
              </a:defRPr>
            </a:lvl1pPr>
          </a:lstStyle>
          <a:p>
            <a:fld id="{52D5E9B6-AB2D-4A87-9F42-7BF1601C6E7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" name="Picture 7" descr="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2194117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tif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2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3429000" y="2209799"/>
            <a:ext cx="723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600" dirty="0">
                <a:solidFill>
                  <a:schemeClr val="bg1"/>
                </a:solidFill>
                <a:latin typeface="55 Helvetica Roman"/>
              </a:rPr>
              <a:t>The Year in Review: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600" dirty="0">
                <a:solidFill>
                  <a:schemeClr val="bg1"/>
                </a:solidFill>
                <a:latin typeface="55 Helvetica Roman"/>
              </a:rPr>
              <a:t>Clinical Review</a:t>
            </a:r>
            <a:endParaRPr lang="en-US" altLang="en-US" sz="4600" dirty="0">
              <a:solidFill>
                <a:schemeClr val="tx2"/>
              </a:solidFill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4724400" y="5257800"/>
            <a:ext cx="624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r"/>
            <a:r>
              <a:rPr lang="en-US" altLang="en-US" sz="3600" dirty="0">
                <a:solidFill>
                  <a:srgbClr val="DF631F"/>
                </a:solidFill>
                <a:latin typeface="Helvetica" charset="0"/>
                <a:ea typeface="Helvetica" charset="0"/>
                <a:cs typeface="Helvetica" charset="0"/>
              </a:rPr>
              <a:t>Rishi Rattan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B247D-F5A0-5E49-93D4-FAF7B7BBB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95800"/>
            <a:ext cx="1905000" cy="971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16088" y="147639"/>
            <a:ext cx="8759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24hrs of antibiotics for complicated appendicitis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D818-1331-774E-9DB2-4066A530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04C0F-1C6E-434C-86C8-EEB028C8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4" y="914400"/>
            <a:ext cx="1194995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30388" y="147639"/>
            <a:ext cx="8531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24hrs of antibiotics for complicated appendicitis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1676400"/>
            <a:ext cx="11125200" cy="331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power calculation provided but almost certainly underpowered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Complication rate of 20% in intra-abdominal infection mirrors literature</a:t>
            </a:r>
          </a:p>
          <a:p>
            <a:pPr marL="457200" lvl="1" indent="0">
              <a:lnSpc>
                <a:spcPct val="200000"/>
              </a:lnSpc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“It’s the nature of the disease, it’s not the nature of the antibiotic use.”</a:t>
            </a:r>
          </a:p>
          <a:p>
            <a:pPr marL="457200" lvl="1" indent="0" algn="r"/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Robert G. Sawyer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u="sng" dirty="0">
                <a:solidFill>
                  <a:srgbClr val="DF631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Area ripe for SIS-sponsored multicenter trial conducted by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683E1-91CC-244E-8243-0EB9F5F0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296194" y="147639"/>
            <a:ext cx="95996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 of OR attire policy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BF8F1A-8D6E-EF48-B1E9-45E92833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7F9BF3-3092-E241-BC31-91F8649F8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395"/>
          <a:stretch/>
        </p:blipFill>
        <p:spPr>
          <a:xfrm>
            <a:off x="624032" y="2667000"/>
            <a:ext cx="10943937" cy="1958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34325-C338-AB43-9F31-A900A0D8A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5306786"/>
            <a:ext cx="7556500" cy="635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6C8496-6F08-0F48-9622-B5BD4EB75106}"/>
              </a:ext>
            </a:extLst>
          </p:cNvPr>
          <p:cNvSpPr/>
          <p:nvPr/>
        </p:nvSpPr>
        <p:spPr bwMode="auto">
          <a:xfrm>
            <a:off x="9601200" y="2528180"/>
            <a:ext cx="2057400" cy="6394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B1F8C-0FFC-AC47-A5BC-A4892BF68E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85" b="14210"/>
          <a:stretch/>
        </p:blipFill>
        <p:spPr>
          <a:xfrm>
            <a:off x="3085042" y="782317"/>
            <a:ext cx="6021917" cy="1850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07007-68F7-F74F-A6B7-57A95F4BD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485" y="4597788"/>
            <a:ext cx="8633030" cy="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16088" y="147639"/>
            <a:ext cx="8759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 of OR attire policy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1905000"/>
            <a:ext cx="11125200" cy="280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2015 recommendations by Association for Perioperative Registered Nurses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Non-cloth, disposable caps to cover ears, facial hair, nape of neck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Arms always covered, no hand/wrist jewelry, no lanyards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personal items (phones, pens, </a:t>
            </a:r>
            <a:r>
              <a:rPr lang="en-US" altLang="en-US" dirty="0" err="1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etc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disinfected before entering OR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i="1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AORN J 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review (Spruce): “no conclusive evidence…covering prevents SSI”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D818-1331-774E-9DB2-4066A530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16088" y="147639"/>
            <a:ext cx="8759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 of OR attire policy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899006"/>
            <a:ext cx="11125200" cy="465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Before-after NSQIP study (n = 6,517) at 2 Eastern US teaching hospitals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month before, 3 month transition period excluded, 9 months after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Complete coverage of all hair, facial hair, and ears using disposable protection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hand/wrist jewelry on anyone in OR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Groups were not similar; post-implementation group: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steroids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Outcomes: surgical site infections, length of stay, complications, mortality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Subgroup analysis of clean + clean-contaminated cases 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D818-1331-774E-9DB2-4066A530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DD3A9-3979-EF44-B2FF-F379E1D57920}"/>
              </a:ext>
            </a:extLst>
          </p:cNvPr>
          <p:cNvSpPr txBox="1"/>
          <p:nvPr/>
        </p:nvSpPr>
        <p:spPr>
          <a:xfrm>
            <a:off x="4610100" y="3664061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sepsis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8CF07-8537-D544-8B7A-2402F318DE51}"/>
              </a:ext>
            </a:extLst>
          </p:cNvPr>
          <p:cNvSpPr txBox="1"/>
          <p:nvPr/>
        </p:nvSpPr>
        <p:spPr>
          <a:xfrm>
            <a:off x="8733064" y="3664060"/>
            <a:ext cx="208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Lower BMI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16088" y="147639"/>
            <a:ext cx="8759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 of OR attire policy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899006"/>
            <a:ext cx="11125200" cy="17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DF631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difference 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outcomes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 size to reduce SSI by 10%: 140,000 </a:t>
            </a:r>
            <a:r>
              <a:rPr lang="en-US" altLang="en-US" dirty="0">
                <a:solidFill>
                  <a:srgbClr val="DF631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(NNT = 475)</a:t>
            </a:r>
            <a:endParaRPr lang="en-US" altLang="en-US" dirty="0">
              <a:solidFill>
                <a:srgbClr val="083F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i="1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JACS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2018 (</a:t>
            </a:r>
            <a:r>
              <a:rPr lang="en-US" altLang="en-US" dirty="0" err="1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Elmously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al): $540 million annually by US hospitals for jackets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D818-1331-774E-9DB2-4066A530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E4C0F-B372-B547-B3E7-AFE1D483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32593"/>
            <a:ext cx="10668000" cy="3407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A2DC3-E7F6-CB41-96D7-307C50789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224719"/>
            <a:ext cx="1676400" cy="356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EFB3D-1419-184B-BD25-B49E1B34B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189514"/>
            <a:ext cx="1828800" cy="3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4"/>
          <p:cNvSpPr>
            <a:spLocks noChangeArrowheads="1"/>
          </p:cNvSpPr>
          <p:nvPr/>
        </p:nvSpPr>
        <p:spPr bwMode="auto">
          <a:xfrm>
            <a:off x="1981200" y="676276"/>
            <a:ext cx="8305800" cy="9525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55F5A-F0C8-FA4C-ADF7-0DB6876D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6080606"/>
            <a:ext cx="1524000" cy="777394"/>
          </a:xfrm>
          <a:prstGeom prst="rect">
            <a:avLst/>
          </a:prstGeom>
        </p:spPr>
      </p:pic>
      <p:pic>
        <p:nvPicPr>
          <p:cNvPr id="7" name="Picture 2" descr="http://lh5.googleusercontent.com/-a51AsWjgRbk/V6TMIGy_q3I/AAAAAAACono/HnTd4Mp-D_QU85tECTynDj3EZKJuO_5VgCLIB/s0/photo.jpg">
            <a:extLst>
              <a:ext uri="{FF2B5EF4-FFF2-40B4-BE49-F238E27FC236}">
                <a16:creationId xmlns:a16="http://schemas.microsoft.com/office/drawing/2014/main" id="{165CEBB0-9F9F-9C41-9320-3815ABAA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81000" y="616803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4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634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98775" y="147639"/>
            <a:ext cx="6394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Disclosures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3043535"/>
            <a:ext cx="1112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4DA0E-1D0F-3A46-A9C1-415DC2AAF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98775" y="147639"/>
            <a:ext cx="6394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Antifungals in upper GI perforations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92F2C-76F2-F149-8274-55A5EB4B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3" y="2590800"/>
            <a:ext cx="111252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31D7C-C71B-3147-9B53-350FA9033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038600"/>
            <a:ext cx="11125200" cy="608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411074-EADD-714E-B433-212020C1D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1AAD9-72F5-7240-A7CA-52FD7E24F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028558"/>
            <a:ext cx="11353800" cy="283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BD35ED-6C8D-B64B-BDB6-AA1ADB1E6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22" b="74428"/>
          <a:stretch/>
        </p:blipFill>
        <p:spPr>
          <a:xfrm>
            <a:off x="2681478" y="838200"/>
            <a:ext cx="6829045" cy="16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98775" y="147639"/>
            <a:ext cx="63944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Antifungals in upper GI perforations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899006"/>
            <a:ext cx="11125200" cy="557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Retrospective study of prospective single-center database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 = 107 (years 2008 – 2015), surgery for perforated peptic ulcer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25.2% (n = 27) received preoperative antifungal therapy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85% fluconazole, 11% micafungin, 4% anidulafungin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51.5% of intraoperative fungal cultures (17 of 33) were positive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83F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Antifungals: </a:t>
            </a:r>
            <a:r>
              <a:rPr lang="en-US" altLang="en-US" dirty="0">
                <a:solidFill>
                  <a:srgbClr val="DF631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effect 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outcome, regardless of symptom duration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Positive culture: </a:t>
            </a:r>
            <a:r>
              <a:rPr lang="en-US" altLang="en-US" dirty="0">
                <a:solidFill>
                  <a:srgbClr val="DF631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effect 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outcome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83F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Retrospective with significant risk of bias, small sample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81899-1BE9-C646-8D87-D8FC82CE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98775" y="147639"/>
            <a:ext cx="63944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Antifungals in upper GI perforations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3DD5E-10CA-B546-98A8-260A2ABA0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90"/>
          <a:stretch/>
        </p:blipFill>
        <p:spPr>
          <a:xfrm>
            <a:off x="1098326" y="753291"/>
            <a:ext cx="9983943" cy="2675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04A66-A4F4-D14B-B7D9-D4993CDF9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18"/>
          <a:stretch/>
        </p:blipFill>
        <p:spPr>
          <a:xfrm>
            <a:off x="1113470" y="3502741"/>
            <a:ext cx="9953655" cy="2517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DD27A-18D2-AB4C-AC9A-657064408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98775" y="147639"/>
            <a:ext cx="63944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Antifungals in upper GI perforations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1981200"/>
            <a:ext cx="11125200" cy="220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Only two prospective RCTs (n=109, n=49), though more retrospective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SIS, IDSA currently recommend antifungals for upper GI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u="sng" dirty="0">
                <a:solidFill>
                  <a:srgbClr val="DF631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Area ripe for SIS-sponsored multicenter trial conducted by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683E1-91CC-244E-8243-0EB9F5F0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296194" y="147639"/>
            <a:ext cx="95996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24hrs of antibiotics for complicated appendicitis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B23D19-6B4E-284D-9494-672DF8E8C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8" r="19611"/>
          <a:stretch/>
        </p:blipFill>
        <p:spPr>
          <a:xfrm>
            <a:off x="2770354" y="3037036"/>
            <a:ext cx="6667500" cy="468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EBBFB-48E2-7741-98F7-7F4069BE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51" y="3695698"/>
            <a:ext cx="11105308" cy="95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94FAB-54B9-CE4A-94D2-8D29D6682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1" y="4861404"/>
            <a:ext cx="11105307" cy="862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BF8F1A-8D6E-EF48-B1E9-45E928334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A79033-F25A-B649-92FD-D82F1BE994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62" b="27621"/>
          <a:stretch/>
        </p:blipFill>
        <p:spPr>
          <a:xfrm>
            <a:off x="2888787" y="914400"/>
            <a:ext cx="6414427" cy="20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16088" y="147639"/>
            <a:ext cx="8759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24hrs of antibiotics for complicated appendicitis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2438400"/>
            <a:ext cx="11125200" cy="17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 trial, STOP-IT (</a:t>
            </a:r>
            <a:r>
              <a:rPr lang="en-US" altLang="en-US" i="1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NEJM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2015): 4 days similar to longer course in IAI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i="1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JAMA </a:t>
            </a:r>
            <a:r>
              <a:rPr lang="en-US" altLang="en-US" i="1" dirty="0" err="1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Surg</a:t>
            </a:r>
            <a:r>
              <a:rPr lang="en-US" altLang="en-US" i="1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2016 (van </a:t>
            </a:r>
            <a:r>
              <a:rPr lang="en-US" altLang="en-US" dirty="0" err="1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Rossem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al) prospective: 3 days noninferior to 5 days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i="1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 </a:t>
            </a:r>
            <a:r>
              <a:rPr lang="en-US" altLang="en-US" i="1" dirty="0" err="1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Surg</a:t>
            </a:r>
            <a:r>
              <a:rPr lang="en-US" altLang="en-US" i="1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 (Kimbrell et al) retrospective: 24hrs noninferior to &gt;24hrs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D818-1331-774E-9DB2-4066A530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4"/>
          <p:cNvSpPr>
            <a:spLocks noChangeArrowheads="1"/>
          </p:cNvSpPr>
          <p:nvPr/>
        </p:nvSpPr>
        <p:spPr bwMode="auto">
          <a:xfrm flipV="1">
            <a:off x="533400" y="685799"/>
            <a:ext cx="11125200" cy="45719"/>
          </a:xfrm>
          <a:prstGeom prst="rect">
            <a:avLst/>
          </a:prstGeom>
          <a:solidFill>
            <a:srgbClr val="083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endParaRPr lang="en-US" alt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16088" y="147639"/>
            <a:ext cx="8759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 algn="ctr"/>
            <a:r>
              <a:rPr lang="en-US" altLang="en-US" sz="3000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24hrs of antibiotics for complicated appendicitis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3400" y="899006"/>
            <a:ext cx="11125200" cy="557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ＭＳ Ｐゴシック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Open-label, single-center, RCT (n=80, experimental n=39, control n=41)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82% (n=32) experimental protocol adherence (IV aminopenicillin x 24hrs)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Grades 2-4, i.e. gangrenous/perforated without diffuse peritonitis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83F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83F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50000"/>
              </a:lnSpc>
            </a:pPr>
            <a:endParaRPr lang="en-US" altLang="en-US" dirty="0">
              <a:solidFill>
                <a:srgbClr val="083F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Exclusion criteria included diabetes, immunodeficiency, chemotherapy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DF631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difference </a:t>
            </a: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outcomes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83F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Mortality, infection, ileus, re-intervention, length of stay, readmission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83F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D818-1331-774E-9DB2-4066A530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080606"/>
            <a:ext cx="1524000" cy="7773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C1169A-198A-8C42-BAF5-C3828DFA05FC}"/>
              </a:ext>
            </a:extLst>
          </p:cNvPr>
          <p:cNvGrpSpPr>
            <a:grpSpLocks noChangeAspect="1"/>
          </p:cNvGrpSpPr>
          <p:nvPr/>
        </p:nvGrpSpPr>
        <p:grpSpPr>
          <a:xfrm>
            <a:off x="1390520" y="2641600"/>
            <a:ext cx="9410960" cy="1549400"/>
            <a:chOff x="4419600" y="4955149"/>
            <a:chExt cx="5232400" cy="8614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A7552D-141F-5247-B688-92B9D209C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5410200"/>
              <a:ext cx="4470400" cy="406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6AD4F2-CADC-A24B-A7A8-4871FC5DE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9600" y="5410200"/>
              <a:ext cx="546100" cy="393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49E37E-B66C-D14C-93FB-182075F51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7300" y="4955149"/>
              <a:ext cx="45847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2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ws03HD:Applications:Microsoft Office 2004:Templates:Presentations:Designs:Blank Presentation</Template>
  <TotalTime>4152</TotalTime>
  <Words>559</Words>
  <Application>Microsoft Macintosh PowerPoint</Application>
  <PresentationFormat>Widescreen</PresentationFormat>
  <Paragraphs>70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55 Helvetica Roman</vt:lpstr>
      <vt:lpstr>Arial</vt:lpstr>
      <vt:lpstr>Calibri</vt:lpstr>
      <vt:lpstr>Helvetica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 Weinbach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Weinbach</dc:creator>
  <cp:lastModifiedBy>lynn hydo</cp:lastModifiedBy>
  <cp:revision>170</cp:revision>
  <cp:lastPrinted>2018-06-09T11:57:09Z</cp:lastPrinted>
  <dcterms:created xsi:type="dcterms:W3CDTF">2009-07-08T16:08:09Z</dcterms:created>
  <dcterms:modified xsi:type="dcterms:W3CDTF">2019-08-27T17:18:41Z</dcterms:modified>
</cp:coreProperties>
</file>